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6"/>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3" r:id="rId20"/>
    <p:sldId id="276" r:id="rId21"/>
    <p:sldId id="277" r:id="rId22"/>
    <p:sldId id="278" r:id="rId23"/>
    <p:sldId id="279" r:id="rId24"/>
    <p:sldId id="280" r:id="rId25"/>
    <p:sldId id="281" r:id="rId26"/>
    <p:sldId id="282" r:id="rId27"/>
    <p:sldId id="284" r:id="rId28"/>
    <p:sldId id="285" r:id="rId29"/>
    <p:sldId id="286" r:id="rId30"/>
    <p:sldId id="287" r:id="rId31"/>
    <p:sldId id="288" r:id="rId32"/>
    <p:sldId id="289" r:id="rId33"/>
    <p:sldId id="290" r:id="rId34"/>
    <p:sldId id="283" r:id="rId35"/>
  </p:sldIdLst>
  <p:sldSz cx="18288000" cy="10287000"/>
  <p:notesSz cx="6858000" cy="9144000"/>
  <p:embeddedFontLst>
    <p:embeddedFont>
      <p:font typeface="Arimo Bold" panose="020B0704020202020204" pitchFamily="34" charset="0"/>
      <p:regular r:id="rId37"/>
      <p:bold r:id="rId38"/>
    </p:embeddedFont>
    <p:embeddedFont>
      <p:font typeface="Arimo Italics" panose="020B0604020202090204" pitchFamily="34" charset="0"/>
      <p:regular r:id="rId39"/>
      <p:italic r:id="rId40"/>
    </p:embeddedFont>
    <p:embeddedFont>
      <p:font typeface="Canva Student Font" pitchFamily="2" charset="0"/>
      <p:regular r:id="rId41"/>
    </p:embeddedFont>
    <p:embeddedFont>
      <p:font typeface="DM Sans" pitchFamily="2" charset="77"/>
      <p:regular r:id="rId42"/>
      <p:bold r:id="rId43"/>
      <p:italic r:id="rId44"/>
      <p:boldItalic r:id="rId45"/>
    </p:embeddedFont>
    <p:embeddedFont>
      <p:font typeface="DM Sans Bold" pitchFamily="2" charset="77"/>
      <p:regular r:id="rId46"/>
      <p:bold r:id="rId47"/>
    </p:embeddedFont>
    <p:embeddedFont>
      <p:font typeface="DM Sans Italics" pitchFamily="2" charset="77"/>
      <p:regular r:id="rId48"/>
      <p:italic r:id="rId49"/>
    </p:embeddedFont>
    <p:embeddedFont>
      <p:font typeface="Permanent Marker" panose="02000000000000000000" pitchFamily="2"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F52FB0-BAD5-264B-AC23-6691F010E6CC}" v="24" dt="2025-10-01T18:36:06.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7" autoAdjust="0"/>
    <p:restoredTop sz="86644" autoAdjust="0"/>
  </p:normalViewPr>
  <p:slideViewPr>
    <p:cSldViewPr>
      <p:cViewPr varScale="1">
        <p:scale>
          <a:sx n="64" d="100"/>
          <a:sy n="64" d="100"/>
        </p:scale>
        <p:origin x="208"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Lupo" userId="c7964880-b34e-4219-8f74-59dc052f5ee9" providerId="ADAL" clId="{FD6EC5F8-5EEA-57AC-8239-D0DF59B65B33}"/>
    <pc:docChg chg="undo custSel addSld delSld modSld sldOrd">
      <pc:chgData name="Ann Lupo" userId="c7964880-b34e-4219-8f74-59dc052f5ee9" providerId="ADAL" clId="{FD6EC5F8-5EEA-57AC-8239-D0DF59B65B33}" dt="2025-10-01T18:36:32.561" v="245" actId="20578"/>
      <pc:docMkLst>
        <pc:docMk/>
      </pc:docMkLst>
      <pc:sldChg chg="del">
        <pc:chgData name="Ann Lupo" userId="c7964880-b34e-4219-8f74-59dc052f5ee9" providerId="ADAL" clId="{FD6EC5F8-5EEA-57AC-8239-D0DF59B65B33}" dt="2025-10-01T18:28:30.270" v="206" actId="2696"/>
        <pc:sldMkLst>
          <pc:docMk/>
          <pc:sldMk cId="0" sldId="256"/>
        </pc:sldMkLst>
      </pc:sldChg>
      <pc:sldChg chg="addSp modSp mod">
        <pc:chgData name="Ann Lupo" userId="c7964880-b34e-4219-8f74-59dc052f5ee9" providerId="ADAL" clId="{FD6EC5F8-5EEA-57AC-8239-D0DF59B65B33}" dt="2025-10-01T18:08:35.897" v="10" actId="1076"/>
        <pc:sldMkLst>
          <pc:docMk/>
          <pc:sldMk cId="0" sldId="257"/>
        </pc:sldMkLst>
        <pc:spChg chg="mod">
          <ac:chgData name="Ann Lupo" userId="c7964880-b34e-4219-8f74-59dc052f5ee9" providerId="ADAL" clId="{FD6EC5F8-5EEA-57AC-8239-D0DF59B65B33}" dt="2025-10-01T18:08:35.897" v="10" actId="1076"/>
          <ac:spMkLst>
            <pc:docMk/>
            <pc:sldMk cId="0" sldId="257"/>
            <ac:spMk id="2" creationId="{00000000-0000-0000-0000-000000000000}"/>
          </ac:spMkLst>
        </pc:spChg>
        <pc:spChg chg="mod">
          <ac:chgData name="Ann Lupo" userId="c7964880-b34e-4219-8f74-59dc052f5ee9" providerId="ADAL" clId="{FD6EC5F8-5EEA-57AC-8239-D0DF59B65B33}" dt="2025-10-01T18:08:35.341" v="9" actId="14100"/>
          <ac:spMkLst>
            <pc:docMk/>
            <pc:sldMk cId="0" sldId="257"/>
            <ac:spMk id="5" creationId="{00000000-0000-0000-0000-000000000000}"/>
          </ac:spMkLst>
        </pc:spChg>
        <pc:grpChg chg="mod">
          <ac:chgData name="Ann Lupo" userId="c7964880-b34e-4219-8f74-59dc052f5ee9" providerId="ADAL" clId="{FD6EC5F8-5EEA-57AC-8239-D0DF59B65B33}" dt="2025-10-01T18:08:31.803" v="8" actId="1076"/>
          <ac:grpSpMkLst>
            <pc:docMk/>
            <pc:sldMk cId="0" sldId="257"/>
            <ac:grpSpMk id="10" creationId="{00000000-0000-0000-0000-000000000000}"/>
          </ac:grpSpMkLst>
        </pc:grpChg>
        <pc:picChg chg="add mod">
          <ac:chgData name="Ann Lupo" userId="c7964880-b34e-4219-8f74-59dc052f5ee9" providerId="ADAL" clId="{FD6EC5F8-5EEA-57AC-8239-D0DF59B65B33}" dt="2025-10-01T18:08:27.819" v="7" actId="1076"/>
          <ac:picMkLst>
            <pc:docMk/>
            <pc:sldMk cId="0" sldId="257"/>
            <ac:picMk id="13" creationId="{030447C7-13DF-5766-6DBA-8DC46287F686}"/>
          </ac:picMkLst>
        </pc:picChg>
      </pc:sldChg>
      <pc:sldChg chg="del">
        <pc:chgData name="Ann Lupo" userId="c7964880-b34e-4219-8f74-59dc052f5ee9" providerId="ADAL" clId="{FD6EC5F8-5EEA-57AC-8239-D0DF59B65B33}" dt="2025-10-01T18:09:27.685" v="11" actId="2696"/>
        <pc:sldMkLst>
          <pc:docMk/>
          <pc:sldMk cId="0" sldId="272"/>
        </pc:sldMkLst>
      </pc:sldChg>
      <pc:sldChg chg="addSp delSp modSp mod">
        <pc:chgData name="Ann Lupo" userId="c7964880-b34e-4219-8f74-59dc052f5ee9" providerId="ADAL" clId="{FD6EC5F8-5EEA-57AC-8239-D0DF59B65B33}" dt="2025-10-01T18:29:26.922" v="212" actId="20577"/>
        <pc:sldMkLst>
          <pc:docMk/>
          <pc:sldMk cId="0" sldId="273"/>
        </pc:sldMkLst>
        <pc:spChg chg="mod">
          <ac:chgData name="Ann Lupo" userId="c7964880-b34e-4219-8f74-59dc052f5ee9" providerId="ADAL" clId="{FD6EC5F8-5EEA-57AC-8239-D0DF59B65B33}" dt="2025-10-01T18:29:26.922" v="212" actId="20577"/>
          <ac:spMkLst>
            <pc:docMk/>
            <pc:sldMk cId="0" sldId="273"/>
            <ac:spMk id="5" creationId="{00000000-0000-0000-0000-000000000000}"/>
          </ac:spMkLst>
        </pc:spChg>
        <pc:spChg chg="mod">
          <ac:chgData name="Ann Lupo" userId="c7964880-b34e-4219-8f74-59dc052f5ee9" providerId="ADAL" clId="{FD6EC5F8-5EEA-57AC-8239-D0DF59B65B33}" dt="2025-10-01T18:25:24.165" v="131" actId="1076"/>
          <ac:spMkLst>
            <pc:docMk/>
            <pc:sldMk cId="0" sldId="273"/>
            <ac:spMk id="8" creationId="{00000000-0000-0000-0000-000000000000}"/>
          </ac:spMkLst>
        </pc:spChg>
        <pc:spChg chg="mod">
          <ac:chgData name="Ann Lupo" userId="c7964880-b34e-4219-8f74-59dc052f5ee9" providerId="ADAL" clId="{FD6EC5F8-5EEA-57AC-8239-D0DF59B65B33}" dt="2025-10-01T18:25:37.948" v="132" actId="255"/>
          <ac:spMkLst>
            <pc:docMk/>
            <pc:sldMk cId="0" sldId="273"/>
            <ac:spMk id="11" creationId="{00000000-0000-0000-0000-000000000000}"/>
          </ac:spMkLst>
        </pc:spChg>
        <pc:spChg chg="mod">
          <ac:chgData name="Ann Lupo" userId="c7964880-b34e-4219-8f74-59dc052f5ee9" providerId="ADAL" clId="{FD6EC5F8-5EEA-57AC-8239-D0DF59B65B33}" dt="2025-10-01T18:26:00.328" v="177" actId="20577"/>
          <ac:spMkLst>
            <pc:docMk/>
            <pc:sldMk cId="0" sldId="273"/>
            <ac:spMk id="14" creationId="{00000000-0000-0000-0000-000000000000}"/>
          </ac:spMkLst>
        </pc:spChg>
        <pc:spChg chg="del">
          <ac:chgData name="Ann Lupo" userId="c7964880-b34e-4219-8f74-59dc052f5ee9" providerId="ADAL" clId="{FD6EC5F8-5EEA-57AC-8239-D0DF59B65B33}" dt="2025-10-01T18:23:33.500" v="86" actId="478"/>
          <ac:spMkLst>
            <pc:docMk/>
            <pc:sldMk cId="0" sldId="273"/>
            <ac:spMk id="17" creationId="{00000000-0000-0000-0000-000000000000}"/>
          </ac:spMkLst>
        </pc:spChg>
        <pc:spChg chg="del">
          <ac:chgData name="Ann Lupo" userId="c7964880-b34e-4219-8f74-59dc052f5ee9" providerId="ADAL" clId="{FD6EC5F8-5EEA-57AC-8239-D0DF59B65B33}" dt="2025-10-01T18:27:31.744" v="192" actId="478"/>
          <ac:spMkLst>
            <pc:docMk/>
            <pc:sldMk cId="0" sldId="273"/>
            <ac:spMk id="18" creationId="{00000000-0000-0000-0000-000000000000}"/>
          </ac:spMkLst>
        </pc:spChg>
        <pc:grpChg chg="mod">
          <ac:chgData name="Ann Lupo" userId="c7964880-b34e-4219-8f74-59dc052f5ee9" providerId="ADAL" clId="{FD6EC5F8-5EEA-57AC-8239-D0DF59B65B33}" dt="2025-10-01T18:28:13.348" v="204" actId="14100"/>
          <ac:grpSpMkLst>
            <pc:docMk/>
            <pc:sldMk cId="0" sldId="273"/>
            <ac:grpSpMk id="3" creationId="{00000000-0000-0000-0000-000000000000}"/>
          </ac:grpSpMkLst>
        </pc:grpChg>
        <pc:grpChg chg="mod">
          <ac:chgData name="Ann Lupo" userId="c7964880-b34e-4219-8f74-59dc052f5ee9" providerId="ADAL" clId="{FD6EC5F8-5EEA-57AC-8239-D0DF59B65B33}" dt="2025-10-01T18:24:03.859" v="92" actId="14100"/>
          <ac:grpSpMkLst>
            <pc:docMk/>
            <pc:sldMk cId="0" sldId="273"/>
            <ac:grpSpMk id="6" creationId="{00000000-0000-0000-0000-000000000000}"/>
          </ac:grpSpMkLst>
        </pc:grpChg>
        <pc:grpChg chg="mod">
          <ac:chgData name="Ann Lupo" userId="c7964880-b34e-4219-8f74-59dc052f5ee9" providerId="ADAL" clId="{FD6EC5F8-5EEA-57AC-8239-D0DF59B65B33}" dt="2025-10-01T18:24:38.407" v="110" actId="1076"/>
          <ac:grpSpMkLst>
            <pc:docMk/>
            <pc:sldMk cId="0" sldId="273"/>
            <ac:grpSpMk id="9" creationId="{00000000-0000-0000-0000-000000000000}"/>
          </ac:grpSpMkLst>
        </pc:grpChg>
        <pc:grpChg chg="mod">
          <ac:chgData name="Ann Lupo" userId="c7964880-b34e-4219-8f74-59dc052f5ee9" providerId="ADAL" clId="{FD6EC5F8-5EEA-57AC-8239-D0DF59B65B33}" dt="2025-10-01T18:23:41.720" v="88" actId="1076"/>
          <ac:grpSpMkLst>
            <pc:docMk/>
            <pc:sldMk cId="0" sldId="273"/>
            <ac:grpSpMk id="12" creationId="{00000000-0000-0000-0000-000000000000}"/>
          </ac:grpSpMkLst>
        </pc:grpChg>
        <pc:grpChg chg="del">
          <ac:chgData name="Ann Lupo" userId="c7964880-b34e-4219-8f74-59dc052f5ee9" providerId="ADAL" clId="{FD6EC5F8-5EEA-57AC-8239-D0DF59B65B33}" dt="2025-10-01T18:23:35.575" v="87" actId="478"/>
          <ac:grpSpMkLst>
            <pc:docMk/>
            <pc:sldMk cId="0" sldId="273"/>
            <ac:grpSpMk id="15" creationId="{00000000-0000-0000-0000-000000000000}"/>
          </ac:grpSpMkLst>
        </pc:grpChg>
        <pc:picChg chg="add del mod">
          <ac:chgData name="Ann Lupo" userId="c7964880-b34e-4219-8f74-59dc052f5ee9" providerId="ADAL" clId="{FD6EC5F8-5EEA-57AC-8239-D0DF59B65B33}" dt="2025-10-01T18:20:18.598" v="59" actId="478"/>
          <ac:picMkLst>
            <pc:docMk/>
            <pc:sldMk cId="0" sldId="273"/>
            <ac:picMk id="20" creationId="{BD52F5C2-670E-DBE6-A644-F494522EB24B}"/>
          </ac:picMkLst>
        </pc:picChg>
        <pc:picChg chg="add mod modCrop">
          <ac:chgData name="Ann Lupo" userId="c7964880-b34e-4219-8f74-59dc052f5ee9" providerId="ADAL" clId="{FD6EC5F8-5EEA-57AC-8239-D0DF59B65B33}" dt="2025-10-01T18:28:08.046" v="202" actId="1076"/>
          <ac:picMkLst>
            <pc:docMk/>
            <pc:sldMk cId="0" sldId="273"/>
            <ac:picMk id="22" creationId="{14CBACAE-8658-8DE5-A45C-D1667AF71BB4}"/>
          </ac:picMkLst>
        </pc:picChg>
        <pc:picChg chg="add del mod">
          <ac:chgData name="Ann Lupo" userId="c7964880-b34e-4219-8f74-59dc052f5ee9" providerId="ADAL" clId="{FD6EC5F8-5EEA-57AC-8239-D0DF59B65B33}" dt="2025-10-01T18:26:35.372" v="180" actId="478"/>
          <ac:picMkLst>
            <pc:docMk/>
            <pc:sldMk cId="0" sldId="273"/>
            <ac:picMk id="24" creationId="{6A6DE15D-8BDA-7894-F804-5BE9F1CF56D6}"/>
          </ac:picMkLst>
        </pc:picChg>
        <pc:picChg chg="add mod">
          <ac:chgData name="Ann Lupo" userId="c7964880-b34e-4219-8f74-59dc052f5ee9" providerId="ADAL" clId="{FD6EC5F8-5EEA-57AC-8239-D0DF59B65B33}" dt="2025-10-01T18:28:10.597" v="203" actId="1076"/>
          <ac:picMkLst>
            <pc:docMk/>
            <pc:sldMk cId="0" sldId="273"/>
            <ac:picMk id="26" creationId="{B62A8614-5DF5-1F5C-4D1E-A43913A767B2}"/>
          </ac:picMkLst>
        </pc:picChg>
      </pc:sldChg>
      <pc:sldChg chg="del">
        <pc:chgData name="Ann Lupo" userId="c7964880-b34e-4219-8f74-59dc052f5ee9" providerId="ADAL" clId="{FD6EC5F8-5EEA-57AC-8239-D0DF59B65B33}" dt="2025-10-01T18:10:32.248" v="51" actId="2696"/>
        <pc:sldMkLst>
          <pc:docMk/>
          <pc:sldMk cId="0" sldId="274"/>
        </pc:sldMkLst>
      </pc:sldChg>
      <pc:sldChg chg="del">
        <pc:chgData name="Ann Lupo" userId="c7964880-b34e-4219-8f74-59dc052f5ee9" providerId="ADAL" clId="{FD6EC5F8-5EEA-57AC-8239-D0DF59B65B33}" dt="2025-10-01T18:24:19.147" v="93" actId="2696"/>
        <pc:sldMkLst>
          <pc:docMk/>
          <pc:sldMk cId="0" sldId="275"/>
        </pc:sldMkLst>
      </pc:sldChg>
      <pc:sldChg chg="modSp mod">
        <pc:chgData name="Ann Lupo" userId="c7964880-b34e-4219-8f74-59dc052f5ee9" providerId="ADAL" clId="{FD6EC5F8-5EEA-57AC-8239-D0DF59B65B33}" dt="2025-10-01T18:31:25.655" v="215" actId="20577"/>
        <pc:sldMkLst>
          <pc:docMk/>
          <pc:sldMk cId="0" sldId="276"/>
        </pc:sldMkLst>
        <pc:spChg chg="mod">
          <ac:chgData name="Ann Lupo" userId="c7964880-b34e-4219-8f74-59dc052f5ee9" providerId="ADAL" clId="{FD6EC5F8-5EEA-57AC-8239-D0DF59B65B33}" dt="2025-10-01T18:31:25.655" v="215" actId="20577"/>
          <ac:spMkLst>
            <pc:docMk/>
            <pc:sldMk cId="0" sldId="276"/>
            <ac:spMk id="8" creationId="{00000000-0000-0000-0000-000000000000}"/>
          </ac:spMkLst>
        </pc:spChg>
      </pc:sldChg>
      <pc:sldChg chg="ord">
        <pc:chgData name="Ann Lupo" userId="c7964880-b34e-4219-8f74-59dc052f5ee9" providerId="ADAL" clId="{FD6EC5F8-5EEA-57AC-8239-D0DF59B65B33}" dt="2025-10-01T18:36:30.777" v="244" actId="20578"/>
        <pc:sldMkLst>
          <pc:docMk/>
          <pc:sldMk cId="0" sldId="283"/>
        </pc:sldMkLst>
      </pc:sldChg>
      <pc:sldChg chg="add setBg">
        <pc:chgData name="Ann Lupo" userId="c7964880-b34e-4219-8f74-59dc052f5ee9" providerId="ADAL" clId="{FD6EC5F8-5EEA-57AC-8239-D0DF59B65B33}" dt="2025-10-01T18:34:18.879" v="230"/>
        <pc:sldMkLst>
          <pc:docMk/>
          <pc:sldMk cId="0" sldId="284"/>
        </pc:sldMkLst>
      </pc:sldChg>
      <pc:sldChg chg="add del">
        <pc:chgData name="Ann Lupo" userId="c7964880-b34e-4219-8f74-59dc052f5ee9" providerId="ADAL" clId="{FD6EC5F8-5EEA-57AC-8239-D0DF59B65B33}" dt="2025-10-01T18:28:54.009" v="209" actId="2696"/>
        <pc:sldMkLst>
          <pc:docMk/>
          <pc:sldMk cId="3821111489" sldId="284"/>
        </pc:sldMkLst>
      </pc:sldChg>
      <pc:sldChg chg="modSp add mod setBg">
        <pc:chgData name="Ann Lupo" userId="c7964880-b34e-4219-8f74-59dc052f5ee9" providerId="ADAL" clId="{FD6EC5F8-5EEA-57AC-8239-D0DF59B65B33}" dt="2025-10-01T18:34:38.440" v="231"/>
        <pc:sldMkLst>
          <pc:docMk/>
          <pc:sldMk cId="0" sldId="285"/>
        </pc:sldMkLst>
        <pc:spChg chg="mod">
          <ac:chgData name="Ann Lupo" userId="c7964880-b34e-4219-8f74-59dc052f5ee9" providerId="ADAL" clId="{FD6EC5F8-5EEA-57AC-8239-D0DF59B65B33}" dt="2025-10-01T18:33:27.089" v="217" actId="1076"/>
          <ac:spMkLst>
            <pc:docMk/>
            <pc:sldMk cId="0" sldId="285"/>
            <ac:spMk id="2" creationId="{00000000-0000-0000-0000-000000000000}"/>
          </ac:spMkLst>
        </pc:spChg>
        <pc:spChg chg="mod">
          <ac:chgData name="Ann Lupo" userId="c7964880-b34e-4219-8f74-59dc052f5ee9" providerId="ADAL" clId="{FD6EC5F8-5EEA-57AC-8239-D0DF59B65B33}" dt="2025-10-01T18:33:40.112" v="229" actId="20577"/>
          <ac:spMkLst>
            <pc:docMk/>
            <pc:sldMk cId="0" sldId="285"/>
            <ac:spMk id="7" creationId="{00000000-0000-0000-0000-000000000000}"/>
          </ac:spMkLst>
        </pc:spChg>
      </pc:sldChg>
      <pc:sldChg chg="add setBg">
        <pc:chgData name="Ann Lupo" userId="c7964880-b34e-4219-8f74-59dc052f5ee9" providerId="ADAL" clId="{FD6EC5F8-5EEA-57AC-8239-D0DF59B65B33}" dt="2025-10-01T18:34:45.876" v="232"/>
        <pc:sldMkLst>
          <pc:docMk/>
          <pc:sldMk cId="0" sldId="286"/>
        </pc:sldMkLst>
      </pc:sldChg>
      <pc:sldChg chg="add setBg">
        <pc:chgData name="Ann Lupo" userId="c7964880-b34e-4219-8f74-59dc052f5ee9" providerId="ADAL" clId="{FD6EC5F8-5EEA-57AC-8239-D0DF59B65B33}" dt="2025-10-01T18:34:52.672" v="233"/>
        <pc:sldMkLst>
          <pc:docMk/>
          <pc:sldMk cId="0" sldId="287"/>
        </pc:sldMkLst>
      </pc:sldChg>
      <pc:sldChg chg="add setBg">
        <pc:chgData name="Ann Lupo" userId="c7964880-b34e-4219-8f74-59dc052f5ee9" providerId="ADAL" clId="{FD6EC5F8-5EEA-57AC-8239-D0DF59B65B33}" dt="2025-10-01T18:35:55.492" v="239"/>
        <pc:sldMkLst>
          <pc:docMk/>
          <pc:sldMk cId="0" sldId="288"/>
        </pc:sldMkLst>
      </pc:sldChg>
      <pc:sldChg chg="add setBg">
        <pc:chgData name="Ann Lupo" userId="c7964880-b34e-4219-8f74-59dc052f5ee9" providerId="ADAL" clId="{FD6EC5F8-5EEA-57AC-8239-D0DF59B65B33}" dt="2025-10-01T18:35:05.932" v="235"/>
        <pc:sldMkLst>
          <pc:docMk/>
          <pc:sldMk cId="0" sldId="289"/>
        </pc:sldMkLst>
      </pc:sldChg>
      <pc:sldChg chg="add ord setBg">
        <pc:chgData name="Ann Lupo" userId="c7964880-b34e-4219-8f74-59dc052f5ee9" providerId="ADAL" clId="{FD6EC5F8-5EEA-57AC-8239-D0DF59B65B33}" dt="2025-10-01T18:36:32.561" v="245" actId="20578"/>
        <pc:sldMkLst>
          <pc:docMk/>
          <pc:sldMk cId="0" sldId="290"/>
        </pc:sldMkLst>
      </pc:sldChg>
    </pc:docChg>
  </pc:docChgLst>
  <pc:docChgLst>
    <pc:chgData name="Christin Hunter" userId="66d22abc-ecfa-48a2-8747-70eb536224c8" providerId="ADAL" clId="{F546ED60-47DD-45B8-902F-7994BF7E9121}"/>
    <pc:docChg chg="undo custSel modSld">
      <pc:chgData name="Christin Hunter" userId="66d22abc-ecfa-48a2-8747-70eb536224c8" providerId="ADAL" clId="{F546ED60-47DD-45B8-902F-7994BF7E9121}" dt="2025-09-12T16:16:47.122" v="2620" actId="114"/>
      <pc:docMkLst>
        <pc:docMk/>
      </pc:docMkLst>
      <pc:sldChg chg="modSp mod modNotesTx">
        <pc:chgData name="Christin Hunter" userId="66d22abc-ecfa-48a2-8747-70eb536224c8" providerId="ADAL" clId="{F546ED60-47DD-45B8-902F-7994BF7E9121}" dt="2025-09-12T15:50:14.450" v="1" actId="6549"/>
        <pc:sldMkLst>
          <pc:docMk/>
          <pc:sldMk cId="0" sldId="256"/>
        </pc:sldMkLst>
      </pc:sldChg>
      <pc:sldChg chg="modNotesTx">
        <pc:chgData name="Christin Hunter" userId="66d22abc-ecfa-48a2-8747-70eb536224c8" providerId="ADAL" clId="{F546ED60-47DD-45B8-902F-7994BF7E9121}" dt="2025-09-12T15:50:25.921" v="2" actId="6549"/>
        <pc:sldMkLst>
          <pc:docMk/>
          <pc:sldMk cId="0" sldId="257"/>
        </pc:sldMkLst>
      </pc:sldChg>
      <pc:sldChg chg="modNotesTx">
        <pc:chgData name="Christin Hunter" userId="66d22abc-ecfa-48a2-8747-70eb536224c8" providerId="ADAL" clId="{F546ED60-47DD-45B8-902F-7994BF7E9121}" dt="2025-09-12T15:50:29.340" v="3" actId="20577"/>
        <pc:sldMkLst>
          <pc:docMk/>
          <pc:sldMk cId="0" sldId="258"/>
        </pc:sldMkLst>
      </pc:sldChg>
      <pc:sldChg chg="modNotesTx">
        <pc:chgData name="Christin Hunter" userId="66d22abc-ecfa-48a2-8747-70eb536224c8" providerId="ADAL" clId="{F546ED60-47DD-45B8-902F-7994BF7E9121}" dt="2025-09-12T15:50:53.373" v="6" actId="114"/>
        <pc:sldMkLst>
          <pc:docMk/>
          <pc:sldMk cId="0" sldId="259"/>
        </pc:sldMkLst>
      </pc:sldChg>
      <pc:sldChg chg="modNotesTx">
        <pc:chgData name="Christin Hunter" userId="66d22abc-ecfa-48a2-8747-70eb536224c8" providerId="ADAL" clId="{F546ED60-47DD-45B8-902F-7994BF7E9121}" dt="2025-09-12T15:51:04.771" v="9" actId="114"/>
        <pc:sldMkLst>
          <pc:docMk/>
          <pc:sldMk cId="0" sldId="260"/>
        </pc:sldMkLst>
      </pc:sldChg>
      <pc:sldChg chg="modNotesTx">
        <pc:chgData name="Christin Hunter" userId="66d22abc-ecfa-48a2-8747-70eb536224c8" providerId="ADAL" clId="{F546ED60-47DD-45B8-902F-7994BF7E9121}" dt="2025-09-12T15:52:17.163" v="170" actId="114"/>
        <pc:sldMkLst>
          <pc:docMk/>
          <pc:sldMk cId="0" sldId="261"/>
        </pc:sldMkLst>
      </pc:sldChg>
      <pc:sldChg chg="modSp mod modNotesTx">
        <pc:chgData name="Christin Hunter" userId="66d22abc-ecfa-48a2-8747-70eb536224c8" providerId="ADAL" clId="{F546ED60-47DD-45B8-902F-7994BF7E9121}" dt="2025-09-12T15:53:01.987" v="212" actId="114"/>
        <pc:sldMkLst>
          <pc:docMk/>
          <pc:sldMk cId="0" sldId="262"/>
        </pc:sldMkLst>
        <pc:spChg chg="mod">
          <ac:chgData name="Christin Hunter" userId="66d22abc-ecfa-48a2-8747-70eb536224c8" providerId="ADAL" clId="{F546ED60-47DD-45B8-902F-7994BF7E9121}" dt="2025-09-12T15:52:37.358" v="175" actId="1036"/>
          <ac:spMkLst>
            <pc:docMk/>
            <pc:sldMk cId="0" sldId="262"/>
            <ac:spMk id="3" creationId="{00000000-0000-0000-0000-000000000000}"/>
          </ac:spMkLst>
        </pc:spChg>
        <pc:spChg chg="mod">
          <ac:chgData name="Christin Hunter" userId="66d22abc-ecfa-48a2-8747-70eb536224c8" providerId="ADAL" clId="{F546ED60-47DD-45B8-902F-7994BF7E9121}" dt="2025-09-12T15:52:40.630" v="179" actId="1037"/>
          <ac:spMkLst>
            <pc:docMk/>
            <pc:sldMk cId="0" sldId="262"/>
            <ac:spMk id="4" creationId="{00000000-0000-0000-0000-000000000000}"/>
          </ac:spMkLst>
        </pc:spChg>
      </pc:sldChg>
      <pc:sldChg chg="modSp mod modNotesTx">
        <pc:chgData name="Christin Hunter" userId="66d22abc-ecfa-48a2-8747-70eb536224c8" providerId="ADAL" clId="{F546ED60-47DD-45B8-902F-7994BF7E9121}" dt="2025-09-12T15:53:45.882" v="215" actId="12"/>
        <pc:sldMkLst>
          <pc:docMk/>
          <pc:sldMk cId="0" sldId="263"/>
        </pc:sldMkLst>
        <pc:graphicFrameChg chg="modGraphic">
          <ac:chgData name="Christin Hunter" userId="66d22abc-ecfa-48a2-8747-70eb536224c8" providerId="ADAL" clId="{F546ED60-47DD-45B8-902F-7994BF7E9121}" dt="2025-09-12T15:53:45.882" v="215" actId="12"/>
          <ac:graphicFrameMkLst>
            <pc:docMk/>
            <pc:sldMk cId="0" sldId="263"/>
            <ac:graphicFrameMk id="4" creationId="{00000000-0000-0000-0000-000000000000}"/>
          </ac:graphicFrameMkLst>
        </pc:graphicFrameChg>
      </pc:sldChg>
      <pc:sldChg chg="modNotesTx">
        <pc:chgData name="Christin Hunter" userId="66d22abc-ecfa-48a2-8747-70eb536224c8" providerId="ADAL" clId="{F546ED60-47DD-45B8-902F-7994BF7E9121}" dt="2025-09-12T15:57:13.267" v="719" actId="20577"/>
        <pc:sldMkLst>
          <pc:docMk/>
          <pc:sldMk cId="0" sldId="264"/>
        </pc:sldMkLst>
      </pc:sldChg>
      <pc:sldChg chg="modNotesTx">
        <pc:chgData name="Christin Hunter" userId="66d22abc-ecfa-48a2-8747-70eb536224c8" providerId="ADAL" clId="{F546ED60-47DD-45B8-902F-7994BF7E9121}" dt="2025-09-12T15:59:52.644" v="1023" actId="6549"/>
        <pc:sldMkLst>
          <pc:docMk/>
          <pc:sldMk cId="0" sldId="265"/>
        </pc:sldMkLst>
      </pc:sldChg>
      <pc:sldChg chg="modSp mod modNotesTx">
        <pc:chgData name="Christin Hunter" userId="66d22abc-ecfa-48a2-8747-70eb536224c8" providerId="ADAL" clId="{F546ED60-47DD-45B8-902F-7994BF7E9121}" dt="2025-09-12T16:03:09.271" v="1450" actId="114"/>
        <pc:sldMkLst>
          <pc:docMk/>
          <pc:sldMk cId="0" sldId="266"/>
        </pc:sldMkLst>
        <pc:spChg chg="mod">
          <ac:chgData name="Christin Hunter" userId="66d22abc-ecfa-48a2-8747-70eb536224c8" providerId="ADAL" clId="{F546ED60-47DD-45B8-902F-7994BF7E9121}" dt="2025-09-12T16:00:22.174" v="1029" actId="20577"/>
          <ac:spMkLst>
            <pc:docMk/>
            <pc:sldMk cId="0" sldId="266"/>
            <ac:spMk id="3" creationId="{00000000-0000-0000-0000-000000000000}"/>
          </ac:spMkLst>
        </pc:spChg>
      </pc:sldChg>
      <pc:sldChg chg="modNotesTx">
        <pc:chgData name="Christin Hunter" userId="66d22abc-ecfa-48a2-8747-70eb536224c8" providerId="ADAL" clId="{F546ED60-47DD-45B8-902F-7994BF7E9121}" dt="2025-09-12T16:05:07.326" v="1715" actId="20577"/>
        <pc:sldMkLst>
          <pc:docMk/>
          <pc:sldMk cId="0" sldId="267"/>
        </pc:sldMkLst>
      </pc:sldChg>
      <pc:sldChg chg="delSp modSp mod modNotesTx">
        <pc:chgData name="Christin Hunter" userId="66d22abc-ecfa-48a2-8747-70eb536224c8" providerId="ADAL" clId="{F546ED60-47DD-45B8-902F-7994BF7E9121}" dt="2025-09-12T16:08:28.607" v="1860" actId="114"/>
        <pc:sldMkLst>
          <pc:docMk/>
          <pc:sldMk cId="0" sldId="268"/>
        </pc:sldMkLst>
        <pc:spChg chg="mod">
          <ac:chgData name="Christin Hunter" userId="66d22abc-ecfa-48a2-8747-70eb536224c8" providerId="ADAL" clId="{F546ED60-47DD-45B8-902F-7994BF7E9121}" dt="2025-09-12T16:05:23.710" v="1719" actId="1036"/>
          <ac:spMkLst>
            <pc:docMk/>
            <pc:sldMk cId="0" sldId="268"/>
            <ac:spMk id="14" creationId="{00000000-0000-0000-0000-000000000000}"/>
          </ac:spMkLst>
        </pc:spChg>
        <pc:spChg chg="mod">
          <ac:chgData name="Christin Hunter" userId="66d22abc-ecfa-48a2-8747-70eb536224c8" providerId="ADAL" clId="{F546ED60-47DD-45B8-902F-7994BF7E9121}" dt="2025-09-12T16:05:27.803" v="1722" actId="1036"/>
          <ac:spMkLst>
            <pc:docMk/>
            <pc:sldMk cId="0" sldId="268"/>
            <ac:spMk id="15" creationId="{00000000-0000-0000-0000-000000000000}"/>
          </ac:spMkLst>
        </pc:spChg>
      </pc:sldChg>
      <pc:sldChg chg="modNotesTx">
        <pc:chgData name="Christin Hunter" userId="66d22abc-ecfa-48a2-8747-70eb536224c8" providerId="ADAL" clId="{F546ED60-47DD-45B8-902F-7994BF7E9121}" dt="2025-09-12T16:08:38.663" v="1861" actId="114"/>
        <pc:sldMkLst>
          <pc:docMk/>
          <pc:sldMk cId="0" sldId="269"/>
        </pc:sldMkLst>
      </pc:sldChg>
      <pc:sldChg chg="modSp mod modNotesTx">
        <pc:chgData name="Christin Hunter" userId="66d22abc-ecfa-48a2-8747-70eb536224c8" providerId="ADAL" clId="{F546ED60-47DD-45B8-902F-7994BF7E9121}" dt="2025-09-12T16:11:37.334" v="2065" actId="114"/>
        <pc:sldMkLst>
          <pc:docMk/>
          <pc:sldMk cId="0" sldId="270"/>
        </pc:sldMkLst>
        <pc:spChg chg="mod">
          <ac:chgData name="Christin Hunter" userId="66d22abc-ecfa-48a2-8747-70eb536224c8" providerId="ADAL" clId="{F546ED60-47DD-45B8-902F-7994BF7E9121}" dt="2025-09-12T16:09:41.680" v="1866" actId="1036"/>
          <ac:spMkLst>
            <pc:docMk/>
            <pc:sldMk cId="0" sldId="270"/>
            <ac:spMk id="5" creationId="{00000000-0000-0000-0000-000000000000}"/>
          </ac:spMkLst>
        </pc:spChg>
        <pc:spChg chg="mod">
          <ac:chgData name="Christin Hunter" userId="66d22abc-ecfa-48a2-8747-70eb536224c8" providerId="ADAL" clId="{F546ED60-47DD-45B8-902F-7994BF7E9121}" dt="2025-09-12T16:10:11.596" v="1876" actId="1076"/>
          <ac:spMkLst>
            <pc:docMk/>
            <pc:sldMk cId="0" sldId="270"/>
            <ac:spMk id="6" creationId="{00000000-0000-0000-0000-000000000000}"/>
          </ac:spMkLst>
        </pc:spChg>
        <pc:spChg chg="mod">
          <ac:chgData name="Christin Hunter" userId="66d22abc-ecfa-48a2-8747-70eb536224c8" providerId="ADAL" clId="{F546ED60-47DD-45B8-902F-7994BF7E9121}" dt="2025-09-12T16:10:20.291" v="1878" actId="14100"/>
          <ac:spMkLst>
            <pc:docMk/>
            <pc:sldMk cId="0" sldId="270"/>
            <ac:spMk id="8" creationId="{00000000-0000-0000-0000-000000000000}"/>
          </ac:spMkLst>
        </pc:spChg>
        <pc:spChg chg="mod">
          <ac:chgData name="Christin Hunter" userId="66d22abc-ecfa-48a2-8747-70eb536224c8" providerId="ADAL" clId="{F546ED60-47DD-45B8-902F-7994BF7E9121}" dt="2025-09-12T16:10:36.876" v="1880" actId="20577"/>
          <ac:spMkLst>
            <pc:docMk/>
            <pc:sldMk cId="0" sldId="270"/>
            <ac:spMk id="9" creationId="{00000000-0000-0000-0000-000000000000}"/>
          </ac:spMkLst>
        </pc:spChg>
        <pc:spChg chg="mod">
          <ac:chgData name="Christin Hunter" userId="66d22abc-ecfa-48a2-8747-70eb536224c8" providerId="ADAL" clId="{F546ED60-47DD-45B8-902F-7994BF7E9121}" dt="2025-09-12T16:10:24.900" v="1879" actId="14100"/>
          <ac:spMkLst>
            <pc:docMk/>
            <pc:sldMk cId="0" sldId="270"/>
            <ac:spMk id="10" creationId="{00000000-0000-0000-0000-000000000000}"/>
          </ac:spMkLst>
        </pc:spChg>
      </pc:sldChg>
      <pc:sldChg chg="modNotesTx">
        <pc:chgData name="Christin Hunter" userId="66d22abc-ecfa-48a2-8747-70eb536224c8" providerId="ADAL" clId="{F546ED60-47DD-45B8-902F-7994BF7E9121}" dt="2025-09-12T16:12:49.537" v="2148" actId="114"/>
        <pc:sldMkLst>
          <pc:docMk/>
          <pc:sldMk cId="0" sldId="271"/>
        </pc:sldMkLst>
      </pc:sldChg>
      <pc:sldChg chg="modNotesTx">
        <pc:chgData name="Christin Hunter" userId="66d22abc-ecfa-48a2-8747-70eb536224c8" providerId="ADAL" clId="{F546ED60-47DD-45B8-902F-7994BF7E9121}" dt="2025-09-12T16:13:28.443" v="2209" actId="20577"/>
        <pc:sldMkLst>
          <pc:docMk/>
          <pc:sldMk cId="0" sldId="272"/>
        </pc:sldMkLst>
      </pc:sldChg>
      <pc:sldChg chg="modNotesTx">
        <pc:chgData name="Christin Hunter" userId="66d22abc-ecfa-48a2-8747-70eb536224c8" providerId="ADAL" clId="{F546ED60-47DD-45B8-902F-7994BF7E9121}" dt="2025-09-12T16:14:10.251" v="2391" actId="6549"/>
        <pc:sldMkLst>
          <pc:docMk/>
          <pc:sldMk cId="0" sldId="273"/>
        </pc:sldMkLst>
      </pc:sldChg>
      <pc:sldChg chg="modSp mod modNotesTx">
        <pc:chgData name="Christin Hunter" userId="66d22abc-ecfa-48a2-8747-70eb536224c8" providerId="ADAL" clId="{F546ED60-47DD-45B8-902F-7994BF7E9121}" dt="2025-09-12T16:14:31.619" v="2395" actId="20577"/>
        <pc:sldMkLst>
          <pc:docMk/>
          <pc:sldMk cId="0" sldId="274"/>
        </pc:sldMkLst>
      </pc:sldChg>
      <pc:sldChg chg="modNotesTx">
        <pc:chgData name="Christin Hunter" userId="66d22abc-ecfa-48a2-8747-70eb536224c8" providerId="ADAL" clId="{F546ED60-47DD-45B8-902F-7994BF7E9121}" dt="2025-09-12T16:14:52.493" v="2397" actId="114"/>
        <pc:sldMkLst>
          <pc:docMk/>
          <pc:sldMk cId="0" sldId="275"/>
        </pc:sldMkLst>
      </pc:sldChg>
      <pc:sldChg chg="modNotesTx">
        <pc:chgData name="Christin Hunter" userId="66d22abc-ecfa-48a2-8747-70eb536224c8" providerId="ADAL" clId="{F546ED60-47DD-45B8-902F-7994BF7E9121}" dt="2025-09-12T16:16:19.888" v="2618" actId="5793"/>
        <pc:sldMkLst>
          <pc:docMk/>
          <pc:sldMk cId="0" sldId="276"/>
        </pc:sldMkLst>
      </pc:sldChg>
      <pc:sldChg chg="modNotesTx">
        <pc:chgData name="Christin Hunter" userId="66d22abc-ecfa-48a2-8747-70eb536224c8" providerId="ADAL" clId="{F546ED60-47DD-45B8-902F-7994BF7E9121}" dt="2025-09-12T16:16:47.122" v="2620" actId="114"/>
        <pc:sldMkLst>
          <pc:docMk/>
          <pc:sldMk cId="0"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can, update this slide with pictures of yourself in high school and/or college and share with students what you were like at that time. What were you interested in? What organizations were you a part of?</a:t>
            </a:r>
          </a:p>
          <a:p>
            <a:endParaRPr lang="en-US" dirty="0"/>
          </a:p>
          <a:p>
            <a:r>
              <a:rPr lang="en-US" dirty="0"/>
              <a:t>Tell the students: </a:t>
            </a:r>
            <a:r>
              <a:rPr lang="en-US" i="1" dirty="0"/>
              <a:t>Before I got to where I am today, I was in your shoes. Would you like to know what I did to get to where I am today?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Update this slide with the information asked above. As the reminder states, everyone’s journey is unique. Share </a:t>
            </a:r>
            <a:r>
              <a:rPr lang="en-US" i="1" dirty="0"/>
              <a:t>your</a:t>
            </a:r>
            <a:r>
              <a:rPr lang="en-US" i="0" dirty="0"/>
              <a:t> journey.</a:t>
            </a:r>
          </a:p>
          <a:p>
            <a:endParaRPr lang="en-US" i="0" dirty="0"/>
          </a:p>
          <a:p>
            <a:r>
              <a:rPr lang="en-US" i="0" dirty="0"/>
              <a:t>If you know where you’d like to see your path go next, share that with the students too!</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And along the way (share your specific story here), I decided I wanted to take my career a step further. To show I'm among the top in my field. So I became a Certified Public Accountant. This means I passed a 4-part exam and met the education and licensure requirements in my state to become a CPA. Just like Doctors and Lawyers have to work a little extra hard, so do CPAs. And just like for Doctors and Lawyers, becoming a CPA means more money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So, could accounting be right for you? Do you have what it takes to become a CPA? </a:t>
            </a:r>
          </a:p>
          <a:p>
            <a:endParaRPr lang="en-US" dirty="0"/>
          </a:p>
          <a:p>
            <a:r>
              <a:rPr lang="en-US" dirty="0"/>
              <a:t>Make this part interactive and ask the students to raise their hand for each question they relate to. If this sounds like you, explore accounting!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If you answered yes to any of those things, you might be wondering if accounting could be the career that sets you up for success. </a:t>
            </a:r>
          </a:p>
          <a:p>
            <a:r>
              <a:rPr lang="en-US" dirty="0"/>
              <a:t>Review what a career in accounting can offer.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I mentioned some things I did when I was in your shoes. Here's a checklist of some things you can do to start exploring accounting: take an accounting class if available, join a business club or organization, discuss accounting with a career counselor and ask the adults in your life if they know an accountant you can shadow for a day. You can also visit ThisWayToCPA.com to learn more about careers in accounting.</a:t>
            </a:r>
          </a:p>
          <a:p>
            <a:endParaRPr lang="en-US" i="1" dirty="0"/>
          </a:p>
          <a:p>
            <a:r>
              <a:rPr lang="en-US" i="1" dirty="0"/>
              <a:t>When you get to College, continue those accounting classes, join an accounting specific club, and eventually start looking for accounting internships. You can even get involved with your local state CPA society &lt;promote your local state CPA society here&gt;.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Personalize this page with information about your state CPA society. Include the logo, website and QR codes and information about high school specific programs and resources. </a:t>
            </a:r>
          </a:p>
          <a:p>
            <a:endParaRPr lang="en-US" dirty="0"/>
          </a:p>
          <a:p>
            <a:r>
              <a:rPr lang="en-US" dirty="0"/>
              <a:t>If your organization offers resources for students, add another slide to share more information!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time permits, have some fun with a quick “Would You Rather” game. Have students shout out their answers, raise their hands, or (if they look like they need to move), have them get up and move to one side of the room or the other when selecting their answers to the following…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No matter your preference, in accounting there is something for everyone!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Have students think about their dream job: company name, job title, responsibilities, etc. Call on a few to share with the class.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Set the stage: </a:t>
            </a:r>
            <a:r>
              <a:rPr lang="en-US" b="0" i="1" dirty="0">
                <a:effectLst/>
              </a:rPr>
              <a:t>Have you ever seen Shark Tank or thought about starting your own business? &lt;</a:t>
            </a:r>
            <a:r>
              <a:rPr lang="en-US" b="0" i="0" dirty="0">
                <a:effectLst/>
              </a:rPr>
              <a:t>Pause and wait for a response</a:t>
            </a:r>
            <a:r>
              <a:rPr lang="en-US" b="0" i="1" dirty="0">
                <a:effectLst/>
              </a:rPr>
              <a:t>&gt; Accountants play a big role in whether those business ideas succeed. Today, you’ll get a chance to be entrepreneurs AND accountants.</a:t>
            </a:r>
            <a:endParaRPr lang="en-US" i="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Explain the challenge: </a:t>
            </a:r>
            <a:r>
              <a:rPr lang="en-US" b="0" i="1" dirty="0">
                <a:effectLst/>
              </a:rPr>
              <a:t>Each group will pick a business idea. You have $1,000 to spend. Your job is to decide how much to put into equipment, marketing, rent, and other expenses. At the end, you’ll give a quick pitch explaining your choices. </a:t>
            </a:r>
            <a:r>
              <a:rPr lang="en-US" b="1" i="0" dirty="0">
                <a:effectLst/>
              </a:rPr>
              <a:t>Emphasize: </a:t>
            </a:r>
            <a:r>
              <a:rPr lang="en-US" b="0" i="1" dirty="0">
                <a:effectLst/>
              </a:rPr>
              <a:t>There’s no perfect answer—just think realistically about what your business would need.</a:t>
            </a:r>
            <a:endParaRPr lang="en-US" i="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 students to choose a business or come up with a new idea!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During group work, e</a:t>
            </a:r>
            <a:r>
              <a:rPr lang="en-US" sz="1200" b="0" i="0" kern="1200" dirty="0">
                <a:solidFill>
                  <a:schemeClr val="tx1"/>
                </a:solidFill>
                <a:effectLst/>
                <a:latin typeface="+mn-lt"/>
                <a:ea typeface="+mn-ea"/>
                <a:cs typeface="+mn-cs"/>
              </a:rPr>
              <a:t>ncourage quick decision-making. Walk around, listen in, and ask guiding questions: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i="1" dirty="0">
                <a:effectLst/>
              </a:rPr>
              <a:t>“How will people find out about your business?” </a:t>
            </a:r>
            <a:endParaRPr lang="en-US" i="1" dirty="0"/>
          </a:p>
          <a:p>
            <a:pPr marL="171450" indent="-171450">
              <a:buFont typeface="Arial" panose="020B0604020202020204" pitchFamily="34" charset="0"/>
              <a:buChar char="•"/>
            </a:pPr>
            <a:r>
              <a:rPr lang="en-US" b="0" i="1" dirty="0">
                <a:effectLst/>
              </a:rPr>
              <a:t>“What’s the most important thing to spend on first?”</a:t>
            </a:r>
            <a:endParaRPr lang="en-US" i="1" dirty="0"/>
          </a:p>
          <a:p>
            <a:pPr marL="171450" indent="-171450">
              <a:buFont typeface="Arial" panose="020B0604020202020204" pitchFamily="34" charset="0"/>
              <a:buChar char="•"/>
            </a:pPr>
            <a:r>
              <a:rPr lang="en-US" b="0" i="1" dirty="0">
                <a:effectLst/>
              </a:rPr>
              <a:t>“Did you leave yourself a cushion for unexpected costs?” </a:t>
            </a:r>
          </a:p>
          <a:p>
            <a:pPr marL="0" indent="0">
              <a:buFont typeface="Arial" panose="020B0604020202020204" pitchFamily="34" charset="0"/>
              <a:buNone/>
            </a:pPr>
            <a:endParaRPr lang="en-US" b="0" i="1" dirty="0">
              <a:effectLst/>
            </a:endParaRPr>
          </a:p>
          <a:p>
            <a:r>
              <a:rPr lang="en-US" b="0" i="0" dirty="0">
                <a:effectLst/>
              </a:rPr>
              <a:t>Next, e</a:t>
            </a:r>
            <a:r>
              <a:rPr lang="en-US" sz="1200" b="0" i="0" kern="1200" dirty="0">
                <a:solidFill>
                  <a:schemeClr val="tx1"/>
                </a:solidFill>
                <a:effectLst/>
                <a:latin typeface="+mn-lt"/>
                <a:ea typeface="+mn-ea"/>
                <a:cs typeface="+mn-cs"/>
              </a:rPr>
              <a:t>ach group gives a 30-second pitch: their business and budget. After each pitch, affirm something smart they did, e.g.: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i="1" dirty="0">
                <a:effectLst/>
              </a:rPr>
              <a:t>“Good thinking to spend on marketing—without customers, your business can’t succeed.” </a:t>
            </a:r>
            <a:endParaRPr lang="en-US" i="1" dirty="0"/>
          </a:p>
          <a:p>
            <a:pPr marL="171450" indent="-171450">
              <a:buFont typeface="Arial" panose="020B0604020202020204" pitchFamily="34" charset="0"/>
              <a:buChar char="•"/>
            </a:pPr>
            <a:r>
              <a:rPr lang="en-US" b="0" i="1" dirty="0">
                <a:effectLst/>
              </a:rPr>
              <a:t>“Smart choice to balance between equipment and advertising—that’s how real businesses think.” </a:t>
            </a:r>
            <a:endParaRPr lang="en-US" i="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Wrap-Up: </a:t>
            </a:r>
            <a:r>
              <a:rPr lang="en-US" b="0" i="1" dirty="0">
                <a:effectLst/>
              </a:rPr>
              <a:t>What you just did is what accountants help businesses do every day. Accounting isn’t just numbers—it’s about helping people make smart decisions and turn ideas into reality. What did you learn from this activity? Is there anything you would do differently?</a:t>
            </a:r>
            <a:endParaRPr lang="en-US" i="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Are you interested in accounting and want to learn more?</a:t>
            </a:r>
            <a:r>
              <a:rPr lang="en-US" dirty="0"/>
              <a:t> Share things they can do now and in college.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What if I told you that what I do allows me to work with any of those jobs you just mentioned? Can you think of something that all these things have in common?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Money is what all of these have in common, right? And who manages the money? People called Accountants.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What do you do when you get money - either from a job, an allowance, or as a gift?</a:t>
            </a:r>
          </a:p>
          <a:p>
            <a:r>
              <a:rPr lang="en-US" dirty="0"/>
              <a:t>Take this opportunity to connect with the students. Ask for them to share what they do when they get money.</a:t>
            </a:r>
          </a:p>
          <a:p>
            <a:r>
              <a:rPr lang="en-US" i="1" dirty="0"/>
              <a:t>Some of you might save your money, some might want to buy something new. Everyone uses money differently. Many adults and businesses also need help with money. Accountants help manage their money and make sure their business can be successful.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So what is an accountant? The Oxford Dictionary defines an accountant as: a person whose job is to keep, inspect, and analyze financial accounts.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Now that we know what an accountant is… what do accountants do?</a:t>
            </a:r>
          </a:p>
          <a:p>
            <a:endParaRPr lang="en-US" i="1" dirty="0"/>
          </a:p>
          <a:p>
            <a:r>
              <a:rPr lang="en-US" i="1" dirty="0"/>
              <a:t>Accountants are Money Organizers. Just like you might use a calendar to keep track of homework, or a locker to organize your stuff, accountants organize financial information. They know how much money a person or business makes and spends to ultimately determine whether a business is making or losing money.</a:t>
            </a:r>
          </a:p>
          <a:p>
            <a:r>
              <a:rPr lang="en-US" i="1" dirty="0"/>
              <a:t>Accountants are Problem Solvers. They are like detectives who use numbers to find and fix money-related issues! Like in the event money is missing, they can detect suspicious transactions and look for irregularities. And they help individuals and businesses make big financial decisions, like saving for college or buying a new store.</a:t>
            </a:r>
          </a:p>
          <a:p>
            <a:endParaRPr lang="en-US" dirty="0"/>
          </a:p>
          <a:p>
            <a:r>
              <a:rPr lang="en-US" dirty="0"/>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Replace the person icon with a fun picture of yourself! And now share more about </a:t>
            </a:r>
            <a:r>
              <a:rPr lang="en-US" i="1" dirty="0"/>
              <a:t>your</a:t>
            </a:r>
            <a:r>
              <a:rPr lang="en-US" i="0" dirty="0"/>
              <a:t> role in accounting: the name of your company and job title. Share what that means in a way that high school students (with little to no background in accounting) can understand. Relate what you do to current events or tie it back to one of the career aspirations someone mentioned at the beginning of the presentation.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Now that you know what my job in accounting looks like, I want to share a little more about me. </a:t>
            </a:r>
          </a:p>
          <a:p>
            <a:endParaRPr lang="en-US" dirty="0"/>
          </a:p>
          <a:p>
            <a:r>
              <a:rPr lang="en-US" dirty="0"/>
              <a:t>Personalize this slide with pictures of yourself with friends and family, doing things you enjoy. </a:t>
            </a:r>
          </a:p>
          <a:p>
            <a:endParaRPr lang="en-US" dirty="0"/>
          </a:p>
          <a:p>
            <a:r>
              <a:rPr lang="en-US" dirty="0"/>
              <a:t>Share things you’re involved in that you’re passionate about. Include logos of the companies you're involved with (maybe even the AICPA and your state CPA society).</a:t>
            </a:r>
          </a:p>
          <a:p>
            <a:endParaRPr lang="en-US" dirty="0"/>
          </a:p>
          <a:p>
            <a:r>
              <a:rPr lang="en-US" dirty="0"/>
              <a:t>Share things that being a CPA has afforded you the ability to 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6"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emf"/><Relationship Id="rId4"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90.svg"/></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4.svg"/><Relationship Id="rId7" Type="http://schemas.openxmlformats.org/officeDocument/2006/relationships/image" Target="../media/image92.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94.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4.svg"/><Relationship Id="rId7" Type="http://schemas.openxmlformats.org/officeDocument/2006/relationships/image" Target="../media/image96.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98.svg"/></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84.svg"/><Relationship Id="rId7" Type="http://schemas.openxmlformats.org/officeDocument/2006/relationships/image" Target="../media/image100.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102.sv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4.svg"/><Relationship Id="rId7" Type="http://schemas.openxmlformats.org/officeDocument/2006/relationships/image" Target="../media/image104.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106.sv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67.svg"/></Relationships>
</file>

<file path=ppt/slides/_rels/slide2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33.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2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3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66.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67.svg"/><Relationship Id="rId9" Type="http://schemas.openxmlformats.org/officeDocument/2006/relationships/image" Target="../media/image81.emf"/></Relationships>
</file>

<file path=ppt/slides/_rels/slide31.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4.png"/><Relationship Id="rId3" Type="http://schemas.openxmlformats.org/officeDocument/2006/relationships/image" Target="../media/image108.png"/><Relationship Id="rId7" Type="http://schemas.openxmlformats.org/officeDocument/2006/relationships/image" Target="../media/image110.png"/><Relationship Id="rId12" Type="http://schemas.openxmlformats.org/officeDocument/2006/relationships/image" Target="../media/image6.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113.svg"/><Relationship Id="rId4" Type="http://schemas.openxmlformats.org/officeDocument/2006/relationships/image" Target="../media/image109.svg"/><Relationship Id="rId9" Type="http://schemas.openxmlformats.org/officeDocument/2006/relationships/image" Target="../media/image112.png"/><Relationship Id="rId14" Type="http://schemas.openxmlformats.org/officeDocument/2006/relationships/image" Target="../media/image115.sv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44.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1.svg"/><Relationship Id="rId4" Type="http://schemas.openxmlformats.org/officeDocument/2006/relationships/image" Target="../media/image46.sv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735717" y="-5219700"/>
            <a:ext cx="17004881" cy="21304520"/>
          </a:xfrm>
          <a:custGeom>
            <a:avLst/>
            <a:gdLst/>
            <a:ahLst/>
            <a:cxnLst/>
            <a:rect l="l" t="t" r="r" b="b"/>
            <a:pathLst>
              <a:path w="17004881" h="21304520">
                <a:moveTo>
                  <a:pt x="0" y="0"/>
                </a:moveTo>
                <a:lnTo>
                  <a:pt x="17004881" y="0"/>
                </a:lnTo>
                <a:lnTo>
                  <a:pt x="17004881"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t="-9" b="-9"/>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l="-6" r="-6"/>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l="-76" r="-76"/>
            </a:stretch>
          </a:blipFill>
        </p:spPr>
        <p:txBody>
          <a:bodyPr/>
          <a:lstStyle/>
          <a:p>
            <a:endParaRPr lang="en-US"/>
          </a:p>
        </p:txBody>
      </p:sp>
      <p:sp>
        <p:nvSpPr>
          <p:cNvPr id="5" name="Freeform 5"/>
          <p:cNvSpPr/>
          <p:nvPr/>
        </p:nvSpPr>
        <p:spPr>
          <a:xfrm>
            <a:off x="-941572" y="8330426"/>
            <a:ext cx="61096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t="-131" b="-131"/>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l="-86" r="-86"/>
            </a:stretch>
          </a:blipFill>
        </p:spPr>
        <p:txBody>
          <a:bodyPr/>
          <a:lstStyle/>
          <a:p>
            <a:endParaRPr lang="en-US"/>
          </a:p>
        </p:txBody>
      </p:sp>
      <p:sp>
        <p:nvSpPr>
          <p:cNvPr id="7" name="TextBox 7"/>
          <p:cNvSpPr txBox="1"/>
          <p:nvPr/>
        </p:nvSpPr>
        <p:spPr>
          <a:xfrm>
            <a:off x="3434604" y="3788823"/>
            <a:ext cx="11765158" cy="3333758"/>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discover your future</a:t>
            </a:r>
          </a:p>
        </p:txBody>
      </p:sp>
      <p:sp>
        <p:nvSpPr>
          <p:cNvPr id="8" name="TextBox 8"/>
          <p:cNvSpPr txBox="1"/>
          <p:nvPr/>
        </p:nvSpPr>
        <p:spPr>
          <a:xfrm>
            <a:off x="3434604" y="7234864"/>
            <a:ext cx="11765158" cy="573881"/>
          </a:xfrm>
          <a:prstGeom prst="rect">
            <a:avLst/>
          </a:prstGeom>
        </p:spPr>
        <p:txBody>
          <a:bodyPr lIns="0" tIns="0" rIns="0" bIns="0" rtlCol="0" anchor="t">
            <a:spAutoFit/>
          </a:bodyPr>
          <a:lstStyle/>
          <a:p>
            <a:pPr algn="ctr">
              <a:lnSpc>
                <a:spcPts val="4200"/>
              </a:lnSpc>
            </a:pPr>
            <a:r>
              <a:rPr lang="en-US" sz="3000" b="1">
                <a:solidFill>
                  <a:srgbClr val="000000"/>
                </a:solidFill>
                <a:latin typeface="DM Sans Bold"/>
                <a:ea typeface="DM Sans Bold"/>
                <a:cs typeface="DM Sans Bold"/>
                <a:sym typeface="DM Sans Bold"/>
              </a:rPr>
              <a:t>Discover a Career with Endless Possibilities</a:t>
            </a:r>
          </a:p>
        </p:txBody>
      </p:sp>
      <p:sp>
        <p:nvSpPr>
          <p:cNvPr id="9" name="Freeform 9"/>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t="-50" b="-50"/>
            </a:stretch>
          </a:blipFill>
        </p:spPr>
        <p:txBody>
          <a:bodyPr/>
          <a:lstStyle/>
          <a:p>
            <a:endParaRPr lang="en-US"/>
          </a:p>
        </p:txBody>
      </p:sp>
      <p:grpSp>
        <p:nvGrpSpPr>
          <p:cNvPr id="10" name="Group 10"/>
          <p:cNvGrpSpPr>
            <a:grpSpLocks noChangeAspect="1"/>
          </p:cNvGrpSpPr>
          <p:nvPr/>
        </p:nvGrpSpPr>
        <p:grpSpPr>
          <a:xfrm>
            <a:off x="5168028" y="8314059"/>
            <a:ext cx="3814046" cy="1766074"/>
            <a:chOff x="0" y="0"/>
            <a:chExt cx="5085395" cy="2354765"/>
          </a:xfrm>
        </p:grpSpPr>
        <p:sp>
          <p:nvSpPr>
            <p:cNvPr id="11" name="Freeform 11"/>
            <p:cNvSpPr/>
            <p:nvPr/>
          </p:nvSpPr>
          <p:spPr>
            <a:xfrm>
              <a:off x="0" y="0"/>
              <a:ext cx="5085334" cy="2354707"/>
            </a:xfrm>
            <a:custGeom>
              <a:avLst/>
              <a:gdLst/>
              <a:ahLst/>
              <a:cxnLst/>
              <a:rect l="l" t="t" r="r" b="b"/>
              <a:pathLst>
                <a:path w="5085334" h="2354707">
                  <a:moveTo>
                    <a:pt x="0" y="0"/>
                  </a:moveTo>
                  <a:lnTo>
                    <a:pt x="5085334" y="0"/>
                  </a:lnTo>
                  <a:lnTo>
                    <a:pt x="5085334" y="2354707"/>
                  </a:lnTo>
                  <a:lnTo>
                    <a:pt x="0" y="2354707"/>
                  </a:lnTo>
                  <a:lnTo>
                    <a:pt x="0" y="0"/>
                  </a:lnTo>
                  <a:close/>
                </a:path>
              </a:pathLst>
            </a:custGeom>
            <a:blipFill>
              <a:blip r:embed="rId15"/>
              <a:stretch>
                <a:fillRect t="-20810" r="-1" b="-16350"/>
              </a:stretch>
            </a:blipFill>
          </p:spPr>
          <p:txBody>
            <a:bodyPr/>
            <a:lstStyle/>
            <a:p>
              <a:endParaRPr lang="en-US"/>
            </a:p>
          </p:txBody>
        </p:sp>
      </p:grpSp>
      <p:pic>
        <p:nvPicPr>
          <p:cNvPr id="13" name="Picture 12" descr="A close-up of a logo&#10;&#10;AI-generated content may be incorrect.">
            <a:extLst>
              <a:ext uri="{FF2B5EF4-FFF2-40B4-BE49-F238E27FC236}">
                <a16:creationId xmlns:a16="http://schemas.microsoft.com/office/drawing/2014/main" id="{030447C7-13DF-5766-6DBA-8DC46287F6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86800" y="8739896"/>
            <a:ext cx="4343400" cy="914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a:off x="251960" y="55563"/>
            <a:ext cx="7963465" cy="9977006"/>
          </a:xfrm>
          <a:custGeom>
            <a:avLst/>
            <a:gdLst/>
            <a:ahLst/>
            <a:cxnLst/>
            <a:rect l="l" t="t" r="r" b="b"/>
            <a:pathLst>
              <a:path w="7963465" h="9977006">
                <a:moveTo>
                  <a:pt x="0" y="0"/>
                </a:moveTo>
                <a:lnTo>
                  <a:pt x="7963465" y="0"/>
                </a:lnTo>
                <a:lnTo>
                  <a:pt x="7963465" y="9977006"/>
                </a:lnTo>
                <a:lnTo>
                  <a:pt x="0" y="9977006"/>
                </a:lnTo>
                <a:lnTo>
                  <a:pt x="0" y="0"/>
                </a:lnTo>
                <a:close/>
              </a:path>
            </a:pathLst>
          </a:custGeom>
          <a:blipFill>
            <a:blip r:embed="rId3">
              <a:extLst>
                <a:ext uri="{96DAC541-7B7A-43D3-8B79-37D633B846F1}">
                  <asvg:svgBlip xmlns:asvg="http://schemas.microsoft.com/office/drawing/2016/SVG/main" r:embed="rId4"/>
                </a:ext>
              </a:extLst>
            </a:blip>
            <a:stretch>
              <a:fillRect l="-30" r="-30"/>
            </a:stretch>
          </a:blipFill>
        </p:spPr>
        <p:txBody>
          <a:bodyPr/>
          <a:lstStyle/>
          <a:p>
            <a:endParaRPr lang="en-US"/>
          </a:p>
        </p:txBody>
      </p:sp>
      <p:sp>
        <p:nvSpPr>
          <p:cNvPr id="3" name="TextBox 3"/>
          <p:cNvSpPr txBox="1"/>
          <p:nvPr/>
        </p:nvSpPr>
        <p:spPr>
          <a:xfrm>
            <a:off x="7639639" y="449030"/>
            <a:ext cx="9619661" cy="3434639"/>
          </a:xfrm>
          <a:prstGeom prst="rect">
            <a:avLst/>
          </a:prstGeom>
        </p:spPr>
        <p:txBody>
          <a:bodyPr lIns="0" tIns="0" rIns="0" bIns="0" rtlCol="0" anchor="t">
            <a:spAutoFit/>
          </a:bodyPr>
          <a:lstStyle/>
          <a:p>
            <a:pPr algn="l">
              <a:lnSpc>
                <a:spcPts val="9138"/>
              </a:lnSpc>
            </a:pPr>
            <a:r>
              <a:rPr lang="en-US" sz="6527" dirty="0">
                <a:solidFill>
                  <a:srgbClr val="3A5DAE"/>
                </a:solidFill>
                <a:latin typeface="Permanent Marker"/>
                <a:ea typeface="Permanent Marker"/>
                <a:cs typeface="Permanent Marker"/>
                <a:sym typeface="Permanent Marker"/>
              </a:rPr>
              <a:t>Before I got to where I am today, I was in your shoes.</a:t>
            </a:r>
          </a:p>
        </p:txBody>
      </p:sp>
      <p:sp>
        <p:nvSpPr>
          <p:cNvPr id="4" name="TextBox 4"/>
          <p:cNvSpPr txBox="1"/>
          <p:nvPr/>
        </p:nvSpPr>
        <p:spPr>
          <a:xfrm>
            <a:off x="9144000" y="3975896"/>
            <a:ext cx="5232202" cy="960121"/>
          </a:xfrm>
          <a:prstGeom prst="rect">
            <a:avLst/>
          </a:prstGeom>
        </p:spPr>
        <p:txBody>
          <a:bodyPr lIns="0" tIns="0" rIns="0" bIns="0" rtlCol="0" anchor="t">
            <a:spAutoFit/>
          </a:bodyPr>
          <a:lstStyle/>
          <a:p>
            <a:pPr algn="ctr">
              <a:lnSpc>
                <a:spcPts val="6928"/>
              </a:lnSpc>
            </a:pPr>
            <a:r>
              <a:rPr lang="en-US" sz="4948">
                <a:solidFill>
                  <a:srgbClr val="3A5DAE"/>
                </a:solidFill>
                <a:latin typeface="Canva Student Font"/>
                <a:ea typeface="Canva Student Font"/>
                <a:cs typeface="Canva Student Font"/>
                <a:sym typeface="Canva Student Font"/>
              </a:rPr>
              <a:t>Want to know what I did?</a:t>
            </a:r>
          </a:p>
        </p:txBody>
      </p:sp>
      <p:sp>
        <p:nvSpPr>
          <p:cNvPr id="5" name="Freeform 5"/>
          <p:cNvSpPr/>
          <p:nvPr/>
        </p:nvSpPr>
        <p:spPr>
          <a:xfrm rot="-422677">
            <a:off x="1656172" y="2304264"/>
            <a:ext cx="5425162" cy="6646446"/>
          </a:xfrm>
          <a:custGeom>
            <a:avLst/>
            <a:gdLst/>
            <a:ahLst/>
            <a:cxnLst/>
            <a:rect l="l" t="t" r="r" b="b"/>
            <a:pathLst>
              <a:path w="5425162" h="6646446">
                <a:moveTo>
                  <a:pt x="0" y="0"/>
                </a:moveTo>
                <a:lnTo>
                  <a:pt x="5425162" y="0"/>
                </a:lnTo>
                <a:lnTo>
                  <a:pt x="5425162" y="6646446"/>
                </a:lnTo>
                <a:lnTo>
                  <a:pt x="0" y="6646446"/>
                </a:lnTo>
                <a:lnTo>
                  <a:pt x="0" y="0"/>
                </a:lnTo>
                <a:close/>
              </a:path>
            </a:pathLst>
          </a:custGeom>
          <a:blipFill>
            <a:blip r:embed="rId5"/>
            <a:stretch>
              <a:fillRect/>
            </a:stretch>
          </a:blipFill>
        </p:spPr>
        <p:txBody>
          <a:bodyPr/>
          <a:lstStyle/>
          <a:p>
            <a:endParaRPr lang="en-US"/>
          </a:p>
        </p:txBody>
      </p:sp>
      <p:sp>
        <p:nvSpPr>
          <p:cNvPr id="6" name="Freeform 6"/>
          <p:cNvSpPr/>
          <p:nvPr/>
        </p:nvSpPr>
        <p:spPr>
          <a:xfrm rot="1017966">
            <a:off x="14098334" y="4644722"/>
            <a:ext cx="4197006" cy="5141815"/>
          </a:xfrm>
          <a:custGeom>
            <a:avLst/>
            <a:gdLst/>
            <a:ahLst/>
            <a:cxnLst/>
            <a:rect l="l" t="t" r="r" b="b"/>
            <a:pathLst>
              <a:path w="4197006" h="5141815">
                <a:moveTo>
                  <a:pt x="0" y="0"/>
                </a:moveTo>
                <a:lnTo>
                  <a:pt x="4197006" y="0"/>
                </a:lnTo>
                <a:lnTo>
                  <a:pt x="4197006" y="5141814"/>
                </a:lnTo>
                <a:lnTo>
                  <a:pt x="0" y="5141814"/>
                </a:lnTo>
                <a:lnTo>
                  <a:pt x="0" y="0"/>
                </a:lnTo>
                <a:close/>
              </a:path>
            </a:pathLst>
          </a:custGeom>
          <a:blipFill>
            <a:blip r:embed="rId5"/>
            <a:stretch>
              <a:fillRect/>
            </a:stretch>
          </a:blipFill>
        </p:spPr>
        <p:txBody>
          <a:bodyPr/>
          <a:lstStyle/>
          <a:p>
            <a:endParaRPr lang="en-US"/>
          </a:p>
        </p:txBody>
      </p:sp>
      <p:sp>
        <p:nvSpPr>
          <p:cNvPr id="7" name="Freeform 7"/>
          <p:cNvSpPr/>
          <p:nvPr/>
        </p:nvSpPr>
        <p:spPr>
          <a:xfrm rot="-422677">
            <a:off x="8832538" y="5142723"/>
            <a:ext cx="3645804" cy="4466528"/>
          </a:xfrm>
          <a:custGeom>
            <a:avLst/>
            <a:gdLst/>
            <a:ahLst/>
            <a:cxnLst/>
            <a:rect l="l" t="t" r="r" b="b"/>
            <a:pathLst>
              <a:path w="3645804" h="4466528">
                <a:moveTo>
                  <a:pt x="0" y="0"/>
                </a:moveTo>
                <a:lnTo>
                  <a:pt x="3645804" y="0"/>
                </a:lnTo>
                <a:lnTo>
                  <a:pt x="3645804" y="4466528"/>
                </a:lnTo>
                <a:lnTo>
                  <a:pt x="0" y="446652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5268346" y="108753"/>
            <a:ext cx="10944351" cy="10178247"/>
          </a:xfrm>
          <a:custGeom>
            <a:avLst/>
            <a:gdLst/>
            <a:ahLst/>
            <a:cxnLst/>
            <a:rect l="l" t="t" r="r" b="b"/>
            <a:pathLst>
              <a:path w="10944351" h="10178247">
                <a:moveTo>
                  <a:pt x="0" y="0"/>
                </a:moveTo>
                <a:lnTo>
                  <a:pt x="10944351" y="0"/>
                </a:lnTo>
                <a:lnTo>
                  <a:pt x="10944351" y="10178247"/>
                </a:lnTo>
                <a:lnTo>
                  <a:pt x="0" y="10178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12601" y="3814544"/>
            <a:ext cx="3734120" cy="4114800"/>
          </a:xfrm>
          <a:custGeom>
            <a:avLst/>
            <a:gdLst/>
            <a:ahLst/>
            <a:cxnLst/>
            <a:rect l="l" t="t" r="r" b="b"/>
            <a:pathLst>
              <a:path w="3734120" h="4114800">
                <a:moveTo>
                  <a:pt x="0" y="0"/>
                </a:moveTo>
                <a:lnTo>
                  <a:pt x="3734121" y="0"/>
                </a:lnTo>
                <a:lnTo>
                  <a:pt x="37341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712601" y="285595"/>
            <a:ext cx="7802374" cy="2873969"/>
          </a:xfrm>
          <a:prstGeom prst="rect">
            <a:avLst/>
          </a:prstGeom>
        </p:spPr>
        <p:txBody>
          <a:bodyPr lIns="0" tIns="0" rIns="0" bIns="0" rtlCol="0" anchor="t">
            <a:spAutoFit/>
          </a:bodyPr>
          <a:lstStyle/>
          <a:p>
            <a:pPr algn="l">
              <a:lnSpc>
                <a:spcPts val="7749"/>
              </a:lnSpc>
            </a:pPr>
            <a:r>
              <a:rPr lang="en-US" sz="4744">
                <a:solidFill>
                  <a:srgbClr val="492DA8"/>
                </a:solidFill>
                <a:latin typeface="Permanent Marker"/>
                <a:ea typeface="Permanent Marker"/>
                <a:cs typeface="Permanent Marker"/>
                <a:sym typeface="Permanent Marker"/>
              </a:rPr>
              <a:t>My Journey to Where I am Today Looks Something Like This...</a:t>
            </a:r>
          </a:p>
        </p:txBody>
      </p:sp>
      <p:sp>
        <p:nvSpPr>
          <p:cNvPr id="5" name="TextBox 5"/>
          <p:cNvSpPr txBox="1"/>
          <p:nvPr/>
        </p:nvSpPr>
        <p:spPr>
          <a:xfrm>
            <a:off x="6159989" y="5545749"/>
            <a:ext cx="1468934" cy="1021726"/>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High </a:t>
            </a:r>
          </a:p>
          <a:p>
            <a:pPr algn="ctr">
              <a:lnSpc>
                <a:spcPts val="4045"/>
              </a:lnSpc>
              <a:spcBef>
                <a:spcPct val="0"/>
              </a:spcBef>
            </a:pPr>
            <a:r>
              <a:rPr lang="en-US" sz="3699">
                <a:solidFill>
                  <a:srgbClr val="492DA8"/>
                </a:solidFill>
                <a:latin typeface="DM Sans"/>
                <a:ea typeface="DM Sans"/>
                <a:cs typeface="DM Sans"/>
                <a:sym typeface="DM Sans"/>
              </a:rPr>
              <a:t>School</a:t>
            </a:r>
          </a:p>
        </p:txBody>
      </p:sp>
      <p:sp>
        <p:nvSpPr>
          <p:cNvPr id="6" name="TextBox 6"/>
          <p:cNvSpPr txBox="1"/>
          <p:nvPr/>
        </p:nvSpPr>
        <p:spPr>
          <a:xfrm>
            <a:off x="8715408" y="4102983"/>
            <a:ext cx="1619250" cy="516797"/>
          </a:xfrm>
          <a:prstGeom prst="rect">
            <a:avLst/>
          </a:prstGeom>
        </p:spPr>
        <p:txBody>
          <a:bodyPr lIns="0" tIns="0" rIns="0" bIns="0" rtlCol="0" anchor="t">
            <a:spAutoFit/>
          </a:bodyPr>
          <a:lstStyle/>
          <a:p>
            <a:pPr algn="ctr">
              <a:lnSpc>
                <a:spcPts val="4045"/>
              </a:lnSpc>
              <a:spcBef>
                <a:spcPct val="0"/>
              </a:spcBef>
            </a:pPr>
            <a:r>
              <a:rPr lang="en-US" sz="3699">
                <a:solidFill>
                  <a:srgbClr val="492DA8"/>
                </a:solidFill>
                <a:latin typeface="DM Sans"/>
                <a:ea typeface="DM Sans"/>
                <a:cs typeface="DM Sans"/>
                <a:sym typeface="DM Sans"/>
              </a:rPr>
              <a:t>College</a:t>
            </a:r>
          </a:p>
        </p:txBody>
      </p:sp>
      <p:sp>
        <p:nvSpPr>
          <p:cNvPr id="7" name="TextBox 7"/>
          <p:cNvSpPr txBox="1"/>
          <p:nvPr/>
        </p:nvSpPr>
        <p:spPr>
          <a:xfrm>
            <a:off x="7349708" y="9506847"/>
            <a:ext cx="8862989" cy="6299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What classes did you take?</a:t>
            </a:r>
          </a:p>
          <a:p>
            <a:pPr algn="l">
              <a:lnSpc>
                <a:spcPts val="2405"/>
              </a:lnSpc>
              <a:spcBef>
                <a:spcPct val="0"/>
              </a:spcBef>
            </a:pPr>
            <a:r>
              <a:rPr lang="en-US" sz="2200" b="1">
                <a:solidFill>
                  <a:srgbClr val="492DA8"/>
                </a:solidFill>
                <a:latin typeface="DM Sans Bold"/>
                <a:ea typeface="DM Sans Bold"/>
                <a:cs typeface="DM Sans Bold"/>
                <a:sym typeface="DM Sans Bold"/>
              </a:rPr>
              <a:t>What organizations did you join? What jobs did you have?</a:t>
            </a:r>
          </a:p>
        </p:txBody>
      </p:sp>
      <p:sp>
        <p:nvSpPr>
          <p:cNvPr id="8" name="TextBox 8"/>
          <p:cNvSpPr txBox="1"/>
          <p:nvPr/>
        </p:nvSpPr>
        <p:spPr>
          <a:xfrm>
            <a:off x="1028700" y="4584080"/>
            <a:ext cx="3277471" cy="2518577"/>
          </a:xfrm>
          <a:prstGeom prst="rect">
            <a:avLst/>
          </a:prstGeom>
        </p:spPr>
        <p:txBody>
          <a:bodyPr lIns="0" tIns="0" rIns="0" bIns="0" rtlCol="0" anchor="t">
            <a:spAutoFit/>
          </a:bodyPr>
          <a:lstStyle/>
          <a:p>
            <a:pPr algn="l">
              <a:lnSpc>
                <a:spcPts val="2841"/>
              </a:lnSpc>
            </a:pPr>
            <a:r>
              <a:rPr lang="en-US" sz="2600">
                <a:solidFill>
                  <a:srgbClr val="492DA8"/>
                </a:solidFill>
                <a:latin typeface="Permanent Marker"/>
                <a:ea typeface="Permanent Marker"/>
                <a:cs typeface="Permanent Marker"/>
                <a:sym typeface="Permanent Marker"/>
              </a:rPr>
              <a:t>Reminder to presenters:</a:t>
            </a:r>
          </a:p>
          <a:p>
            <a:pPr algn="l">
              <a:lnSpc>
                <a:spcPts val="2841"/>
              </a:lnSpc>
            </a:pPr>
            <a:endParaRPr lang="en-US" sz="2600">
              <a:solidFill>
                <a:srgbClr val="492DA8"/>
              </a:solidFill>
              <a:latin typeface="Permanent Marker"/>
              <a:ea typeface="Permanent Marker"/>
              <a:cs typeface="Permanent Marker"/>
              <a:sym typeface="Permanent Marker"/>
            </a:endParaRPr>
          </a:p>
          <a:p>
            <a:pPr algn="l">
              <a:lnSpc>
                <a:spcPts val="2295"/>
              </a:lnSpc>
            </a:pPr>
            <a:r>
              <a:rPr lang="en-US" sz="2100">
                <a:solidFill>
                  <a:srgbClr val="492DA8"/>
                </a:solidFill>
                <a:latin typeface="DM Sans"/>
                <a:ea typeface="DM Sans"/>
                <a:cs typeface="DM Sans"/>
                <a:sym typeface="DM Sans"/>
              </a:rPr>
              <a:t>Everyone’s journey is unique. Maybe your path wasn’t so straight. Share</a:t>
            </a:r>
            <a:r>
              <a:rPr lang="en-US" sz="2100" i="1">
                <a:solidFill>
                  <a:srgbClr val="492DA8"/>
                </a:solidFill>
                <a:latin typeface="DM Sans Italics"/>
                <a:ea typeface="DM Sans Italics"/>
                <a:cs typeface="DM Sans Italics"/>
                <a:sym typeface="DM Sans Italics"/>
              </a:rPr>
              <a:t> your</a:t>
            </a:r>
            <a:r>
              <a:rPr lang="en-US" sz="2100">
                <a:solidFill>
                  <a:srgbClr val="492DA8"/>
                </a:solidFill>
                <a:latin typeface="DM Sans"/>
                <a:ea typeface="DM Sans"/>
                <a:cs typeface="DM Sans"/>
                <a:sym typeface="DM Sans"/>
              </a:rPr>
              <a:t> journey.</a:t>
            </a:r>
          </a:p>
          <a:p>
            <a:pPr algn="l">
              <a:lnSpc>
                <a:spcPts val="2405"/>
              </a:lnSpc>
            </a:pPr>
            <a:endParaRPr lang="en-US" sz="2100">
              <a:solidFill>
                <a:srgbClr val="492DA8"/>
              </a:solidFill>
              <a:latin typeface="DM Sans"/>
              <a:ea typeface="DM Sans"/>
              <a:cs typeface="DM Sans"/>
              <a:sym typeface="DM Sans"/>
            </a:endParaRPr>
          </a:p>
        </p:txBody>
      </p:sp>
      <p:sp>
        <p:nvSpPr>
          <p:cNvPr id="9" name="TextBox 9"/>
          <p:cNvSpPr txBox="1"/>
          <p:nvPr/>
        </p:nvSpPr>
        <p:spPr>
          <a:xfrm>
            <a:off x="11066858" y="2030656"/>
            <a:ext cx="2177504" cy="1526551"/>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Internship</a:t>
            </a:r>
          </a:p>
          <a:p>
            <a:pPr algn="ctr">
              <a:lnSpc>
                <a:spcPts val="4044"/>
              </a:lnSpc>
            </a:pPr>
            <a:r>
              <a:rPr lang="en-US" sz="3699">
                <a:solidFill>
                  <a:srgbClr val="492DA8"/>
                </a:solidFill>
                <a:latin typeface="DM Sans"/>
                <a:ea typeface="DM Sans"/>
                <a:cs typeface="DM Sans"/>
                <a:sym typeface="DM Sans"/>
              </a:rPr>
              <a:t>OR</a:t>
            </a:r>
          </a:p>
          <a:p>
            <a:pPr algn="ctr">
              <a:lnSpc>
                <a:spcPts val="4045"/>
              </a:lnSpc>
              <a:spcBef>
                <a:spcPct val="0"/>
              </a:spcBef>
            </a:pPr>
            <a:r>
              <a:rPr lang="en-US" sz="3699">
                <a:solidFill>
                  <a:srgbClr val="492DA8"/>
                </a:solidFill>
                <a:latin typeface="DM Sans"/>
                <a:ea typeface="DM Sans"/>
                <a:cs typeface="DM Sans"/>
                <a:sym typeface="DM Sans"/>
              </a:rPr>
              <a:t>First Job</a:t>
            </a:r>
          </a:p>
        </p:txBody>
      </p:sp>
      <p:sp>
        <p:nvSpPr>
          <p:cNvPr id="10" name="TextBox 10"/>
          <p:cNvSpPr txBox="1"/>
          <p:nvPr/>
        </p:nvSpPr>
        <p:spPr>
          <a:xfrm>
            <a:off x="13953048" y="1224840"/>
            <a:ext cx="1666280" cy="1021726"/>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Current</a:t>
            </a:r>
          </a:p>
          <a:p>
            <a:pPr algn="ctr">
              <a:lnSpc>
                <a:spcPts val="4045"/>
              </a:lnSpc>
              <a:spcBef>
                <a:spcPct val="0"/>
              </a:spcBef>
            </a:pPr>
            <a:r>
              <a:rPr lang="en-US" sz="3699">
                <a:solidFill>
                  <a:srgbClr val="492DA8"/>
                </a:solidFill>
                <a:latin typeface="DM Sans"/>
                <a:ea typeface="DM Sans"/>
                <a:cs typeface="DM Sans"/>
                <a:sym typeface="DM Sans"/>
              </a:rPr>
              <a:t>Role</a:t>
            </a:r>
          </a:p>
        </p:txBody>
      </p:sp>
      <p:sp>
        <p:nvSpPr>
          <p:cNvPr id="11" name="TextBox 11"/>
          <p:cNvSpPr txBox="1"/>
          <p:nvPr/>
        </p:nvSpPr>
        <p:spPr>
          <a:xfrm>
            <a:off x="9703316" y="8018790"/>
            <a:ext cx="7555984" cy="12395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Where did you go to school? What was your major? </a:t>
            </a:r>
          </a:p>
          <a:p>
            <a:pPr algn="l">
              <a:lnSpc>
                <a:spcPts val="2404"/>
              </a:lnSpc>
            </a:pPr>
            <a:r>
              <a:rPr lang="en-US" sz="2200" b="1">
                <a:solidFill>
                  <a:srgbClr val="492DA8"/>
                </a:solidFill>
                <a:latin typeface="DM Sans Bold"/>
                <a:ea typeface="DM Sans Bold"/>
                <a:cs typeface="DM Sans Bold"/>
                <a:sym typeface="DM Sans Bold"/>
              </a:rPr>
              <a:t>Did you always know you wanted to go into accounting? What organizations did you join? </a:t>
            </a:r>
          </a:p>
          <a:p>
            <a:pPr algn="l">
              <a:lnSpc>
                <a:spcPts val="2405"/>
              </a:lnSpc>
              <a:spcBef>
                <a:spcPct val="0"/>
              </a:spcBef>
            </a:pPr>
            <a:r>
              <a:rPr lang="en-US" sz="2200" b="1">
                <a:solidFill>
                  <a:srgbClr val="492DA8"/>
                </a:solidFill>
                <a:latin typeface="DM Sans Bold"/>
                <a:ea typeface="DM Sans Bold"/>
                <a:cs typeface="DM Sans Bold"/>
                <a:sym typeface="DM Sans Bold"/>
              </a:rPr>
              <a:t>What advice do you have?</a:t>
            </a:r>
          </a:p>
        </p:txBody>
      </p:sp>
      <p:sp>
        <p:nvSpPr>
          <p:cNvPr id="12" name="TextBox 12"/>
          <p:cNvSpPr txBox="1"/>
          <p:nvPr/>
        </p:nvSpPr>
        <p:spPr>
          <a:xfrm>
            <a:off x="11430604" y="6723101"/>
            <a:ext cx="6300275" cy="9347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Did you have an internship? </a:t>
            </a:r>
          </a:p>
          <a:p>
            <a:pPr algn="l">
              <a:lnSpc>
                <a:spcPts val="2405"/>
              </a:lnSpc>
              <a:spcBef>
                <a:spcPct val="0"/>
              </a:spcBef>
            </a:pPr>
            <a:r>
              <a:rPr lang="en-US" sz="2200" b="1">
                <a:solidFill>
                  <a:srgbClr val="492DA8"/>
                </a:solidFill>
                <a:latin typeface="DM Sans Bold"/>
                <a:ea typeface="DM Sans Bold"/>
                <a:cs typeface="DM Sans Bold"/>
                <a:sym typeface="DM Sans Bold"/>
              </a:rPr>
              <a:t>What was your first job and how did you get it? How quickly did you advance?</a:t>
            </a:r>
          </a:p>
        </p:txBody>
      </p:sp>
      <p:sp>
        <p:nvSpPr>
          <p:cNvPr id="13" name="TextBox 13"/>
          <p:cNvSpPr txBox="1"/>
          <p:nvPr/>
        </p:nvSpPr>
        <p:spPr>
          <a:xfrm>
            <a:off x="13953048" y="5561782"/>
            <a:ext cx="4014937" cy="629848"/>
          </a:xfrm>
          <a:prstGeom prst="rect">
            <a:avLst/>
          </a:prstGeom>
        </p:spPr>
        <p:txBody>
          <a:bodyPr lIns="0" tIns="0" rIns="0" bIns="0" rtlCol="0" anchor="t">
            <a:spAutoFit/>
          </a:bodyPr>
          <a:lstStyle/>
          <a:p>
            <a:pPr algn="l">
              <a:lnSpc>
                <a:spcPts val="2405"/>
              </a:lnSpc>
              <a:spcBef>
                <a:spcPct val="0"/>
              </a:spcBef>
            </a:pPr>
            <a:r>
              <a:rPr lang="en-US" sz="2200" b="1">
                <a:solidFill>
                  <a:srgbClr val="492DA8"/>
                </a:solidFill>
                <a:latin typeface="DM Sans Bold"/>
                <a:ea typeface="DM Sans Bold"/>
                <a:cs typeface="DM Sans Bold"/>
                <a:sym typeface="DM Sans Bold"/>
              </a:rPr>
              <a:t>How long did it take you to get to where you are today?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3400198" y="573520"/>
            <a:ext cx="5404004" cy="2878860"/>
          </a:xfrm>
          <a:custGeom>
            <a:avLst/>
            <a:gdLst/>
            <a:ahLst/>
            <a:cxnLst/>
            <a:rect l="l" t="t" r="r" b="b"/>
            <a:pathLst>
              <a:path w="5404004" h="2878860">
                <a:moveTo>
                  <a:pt x="0" y="0"/>
                </a:moveTo>
                <a:lnTo>
                  <a:pt x="5404004" y="0"/>
                </a:lnTo>
                <a:lnTo>
                  <a:pt x="5404004" y="2878860"/>
                </a:lnTo>
                <a:lnTo>
                  <a:pt x="0" y="2878860"/>
                </a:lnTo>
                <a:lnTo>
                  <a:pt x="0" y="0"/>
                </a:lnTo>
                <a:close/>
              </a:path>
            </a:pathLst>
          </a:custGeom>
          <a:blipFill>
            <a:blip r:embed="rId3">
              <a:extLst>
                <a:ext uri="{96DAC541-7B7A-43D3-8B79-37D633B846F1}">
                  <asvg:svgBlip xmlns:asvg="http://schemas.microsoft.com/office/drawing/2016/SVG/main" r:embed="rId4"/>
                </a:ext>
              </a:extLst>
            </a:blip>
            <a:stretch>
              <a:fillRect t="-67" b="-67"/>
            </a:stretch>
          </a:blipFill>
        </p:spPr>
        <p:txBody>
          <a:bodyPr/>
          <a:lstStyle/>
          <a:p>
            <a:endParaRPr lang="en-US"/>
          </a:p>
        </p:txBody>
      </p:sp>
      <p:sp>
        <p:nvSpPr>
          <p:cNvPr id="3" name="Freeform 3"/>
          <p:cNvSpPr/>
          <p:nvPr/>
        </p:nvSpPr>
        <p:spPr>
          <a:xfrm>
            <a:off x="651460"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5">
              <a:extLst>
                <a:ext uri="{96DAC541-7B7A-43D3-8B79-37D633B846F1}">
                  <asvg:svgBlip xmlns:asvg="http://schemas.microsoft.com/office/drawing/2016/SVG/main" r:embed="rId6"/>
                </a:ext>
              </a:extLst>
            </a:blip>
            <a:stretch>
              <a:fillRect l="-216" r="-216"/>
            </a:stretch>
          </a:blipFill>
        </p:spPr>
        <p:txBody>
          <a:bodyPr/>
          <a:lstStyle/>
          <a:p>
            <a:endParaRPr lang="en-US"/>
          </a:p>
        </p:txBody>
      </p:sp>
      <p:sp>
        <p:nvSpPr>
          <p:cNvPr id="4" name="TextBox 4"/>
          <p:cNvSpPr txBox="1"/>
          <p:nvPr/>
        </p:nvSpPr>
        <p:spPr>
          <a:xfrm>
            <a:off x="947492" y="4846637"/>
            <a:ext cx="3089791" cy="835819"/>
          </a:xfrm>
          <a:prstGeom prst="rect">
            <a:avLst/>
          </a:prstGeom>
        </p:spPr>
        <p:txBody>
          <a:bodyPr lIns="0" tIns="0" rIns="0" bIns="0" rtlCol="0" anchor="t">
            <a:spAutoFit/>
          </a:bodyPr>
          <a:lstStyle/>
          <a:p>
            <a:pPr algn="ctr">
              <a:lnSpc>
                <a:spcPts val="6298"/>
              </a:lnSpc>
            </a:pPr>
            <a:r>
              <a:rPr lang="en-US" sz="4500">
                <a:solidFill>
                  <a:srgbClr val="FFFFFF"/>
                </a:solidFill>
                <a:latin typeface="Canva Student Font"/>
                <a:ea typeface="Canva Student Font"/>
                <a:cs typeface="Canva Student Font"/>
                <a:sym typeface="Canva Student Font"/>
              </a:rPr>
              <a:t>Education</a:t>
            </a:r>
          </a:p>
        </p:txBody>
      </p:sp>
      <p:sp>
        <p:nvSpPr>
          <p:cNvPr id="5" name="Freeform 5"/>
          <p:cNvSpPr/>
          <p:nvPr/>
        </p:nvSpPr>
        <p:spPr>
          <a:xfrm>
            <a:off x="4960122"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7">
              <a:extLst>
                <a:ext uri="{96DAC541-7B7A-43D3-8B79-37D633B846F1}">
                  <asvg:svgBlip xmlns:asvg="http://schemas.microsoft.com/office/drawing/2016/SVG/main" r:embed="rId8"/>
                </a:ext>
              </a:extLst>
            </a:blip>
            <a:stretch>
              <a:fillRect l="-216" r="-216"/>
            </a:stretch>
          </a:blipFill>
        </p:spPr>
        <p:txBody>
          <a:bodyPr/>
          <a:lstStyle/>
          <a:p>
            <a:endParaRPr lang="en-US"/>
          </a:p>
        </p:txBody>
      </p:sp>
      <p:sp>
        <p:nvSpPr>
          <p:cNvPr id="6" name="TextBox 6"/>
          <p:cNvSpPr txBox="1"/>
          <p:nvPr/>
        </p:nvSpPr>
        <p:spPr>
          <a:xfrm>
            <a:off x="5256154" y="4846637"/>
            <a:ext cx="3089791" cy="835819"/>
          </a:xfrm>
          <a:prstGeom prst="rect">
            <a:avLst/>
          </a:prstGeom>
        </p:spPr>
        <p:txBody>
          <a:bodyPr lIns="0" tIns="0" rIns="0" bIns="0" rtlCol="0" anchor="t">
            <a:spAutoFit/>
          </a:bodyPr>
          <a:lstStyle/>
          <a:p>
            <a:pPr algn="ctr">
              <a:lnSpc>
                <a:spcPts val="6298"/>
              </a:lnSpc>
            </a:pPr>
            <a:r>
              <a:rPr lang="en-US" sz="4500">
                <a:solidFill>
                  <a:srgbClr val="FFFFFF"/>
                </a:solidFill>
                <a:latin typeface="Canva Student Font"/>
                <a:ea typeface="Canva Student Font"/>
                <a:cs typeface="Canva Student Font"/>
                <a:sym typeface="Canva Student Font"/>
              </a:rPr>
              <a:t>Experience</a:t>
            </a:r>
          </a:p>
        </p:txBody>
      </p:sp>
      <p:sp>
        <p:nvSpPr>
          <p:cNvPr id="7" name="Freeform 7"/>
          <p:cNvSpPr/>
          <p:nvPr/>
        </p:nvSpPr>
        <p:spPr>
          <a:xfrm>
            <a:off x="9268784"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9">
              <a:extLst>
                <a:ext uri="{96DAC541-7B7A-43D3-8B79-37D633B846F1}">
                  <asvg:svgBlip xmlns:asvg="http://schemas.microsoft.com/office/drawing/2016/SVG/main" r:embed="rId10"/>
                </a:ext>
              </a:extLst>
            </a:blip>
            <a:stretch>
              <a:fillRect l="-216" r="-216"/>
            </a:stretch>
          </a:blipFill>
        </p:spPr>
        <p:txBody>
          <a:bodyPr/>
          <a:lstStyle/>
          <a:p>
            <a:endParaRPr lang="en-US"/>
          </a:p>
        </p:txBody>
      </p:sp>
      <p:sp>
        <p:nvSpPr>
          <p:cNvPr id="8" name="TextBox 8"/>
          <p:cNvSpPr txBox="1"/>
          <p:nvPr/>
        </p:nvSpPr>
        <p:spPr>
          <a:xfrm>
            <a:off x="9564816" y="4846637"/>
            <a:ext cx="3089791" cy="835819"/>
          </a:xfrm>
          <a:prstGeom prst="rect">
            <a:avLst/>
          </a:prstGeom>
        </p:spPr>
        <p:txBody>
          <a:bodyPr lIns="0" tIns="0" rIns="0" bIns="0" rtlCol="0" anchor="t">
            <a:spAutoFit/>
          </a:bodyPr>
          <a:lstStyle/>
          <a:p>
            <a:pPr algn="ctr">
              <a:lnSpc>
                <a:spcPts val="6298"/>
              </a:lnSpc>
            </a:pPr>
            <a:r>
              <a:rPr lang="en-US" sz="4500">
                <a:solidFill>
                  <a:srgbClr val="3A5DAE"/>
                </a:solidFill>
                <a:latin typeface="Canva Student Font"/>
                <a:ea typeface="Canva Student Font"/>
                <a:cs typeface="Canva Student Font"/>
                <a:sym typeface="Canva Student Font"/>
              </a:rPr>
              <a:t>Ethics*</a:t>
            </a:r>
          </a:p>
        </p:txBody>
      </p:sp>
      <p:sp>
        <p:nvSpPr>
          <p:cNvPr id="9" name="Freeform 9"/>
          <p:cNvSpPr/>
          <p:nvPr/>
        </p:nvSpPr>
        <p:spPr>
          <a:xfrm>
            <a:off x="13577446"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11">
              <a:extLst>
                <a:ext uri="{96DAC541-7B7A-43D3-8B79-37D633B846F1}">
                  <asvg:svgBlip xmlns:asvg="http://schemas.microsoft.com/office/drawing/2016/SVG/main" r:embed="rId12"/>
                </a:ext>
              </a:extLst>
            </a:blip>
            <a:stretch>
              <a:fillRect l="-216" r="-216"/>
            </a:stretch>
          </a:blipFill>
        </p:spPr>
        <p:txBody>
          <a:bodyPr/>
          <a:lstStyle/>
          <a:p>
            <a:endParaRPr lang="en-US"/>
          </a:p>
        </p:txBody>
      </p:sp>
      <p:sp>
        <p:nvSpPr>
          <p:cNvPr id="10" name="TextBox 10"/>
          <p:cNvSpPr txBox="1"/>
          <p:nvPr/>
        </p:nvSpPr>
        <p:spPr>
          <a:xfrm>
            <a:off x="13873478" y="4846637"/>
            <a:ext cx="3089791" cy="835819"/>
          </a:xfrm>
          <a:prstGeom prst="rect">
            <a:avLst/>
          </a:prstGeom>
        </p:spPr>
        <p:txBody>
          <a:bodyPr lIns="0" tIns="0" rIns="0" bIns="0" rtlCol="0" anchor="t">
            <a:spAutoFit/>
          </a:bodyPr>
          <a:lstStyle/>
          <a:p>
            <a:pPr algn="ctr">
              <a:lnSpc>
                <a:spcPts val="6298"/>
              </a:lnSpc>
            </a:pPr>
            <a:r>
              <a:rPr lang="en-US" sz="4500">
                <a:solidFill>
                  <a:srgbClr val="3A5DAE"/>
                </a:solidFill>
                <a:latin typeface="Canva Student Font"/>
                <a:ea typeface="Canva Student Font"/>
                <a:cs typeface="Canva Student Font"/>
                <a:sym typeface="Canva Student Font"/>
              </a:rPr>
              <a:t>Exam</a:t>
            </a:r>
          </a:p>
        </p:txBody>
      </p:sp>
      <p:sp>
        <p:nvSpPr>
          <p:cNvPr id="13" name="TextBox 13"/>
          <p:cNvSpPr txBox="1"/>
          <p:nvPr/>
        </p:nvSpPr>
        <p:spPr>
          <a:xfrm>
            <a:off x="651460" y="1268730"/>
            <a:ext cx="12548746" cy="1697990"/>
          </a:xfrm>
          <a:prstGeom prst="rect">
            <a:avLst/>
          </a:prstGeom>
        </p:spPr>
        <p:txBody>
          <a:bodyPr lIns="0" tIns="0" rIns="0" bIns="0" rtlCol="0" anchor="t">
            <a:spAutoFit/>
          </a:bodyPr>
          <a:lstStyle/>
          <a:p>
            <a:pPr algn="l">
              <a:lnSpc>
                <a:spcPts val="6500"/>
              </a:lnSpc>
            </a:pPr>
            <a:r>
              <a:rPr lang="en-US" sz="6500">
                <a:solidFill>
                  <a:srgbClr val="3A5DAE"/>
                </a:solidFill>
                <a:latin typeface="Permanent Marker"/>
                <a:ea typeface="Permanent Marker"/>
                <a:cs typeface="Permanent Marker"/>
                <a:sym typeface="Permanent Marker"/>
              </a:rPr>
              <a:t>becoming a </a:t>
            </a:r>
          </a:p>
          <a:p>
            <a:pPr algn="l">
              <a:lnSpc>
                <a:spcPts val="7200"/>
              </a:lnSpc>
            </a:pPr>
            <a:r>
              <a:rPr lang="en-US" sz="7200">
                <a:solidFill>
                  <a:srgbClr val="3A5DAE"/>
                </a:solidFill>
                <a:latin typeface="Permanent Marker"/>
                <a:ea typeface="Permanent Marker"/>
                <a:cs typeface="Permanent Marker"/>
                <a:sym typeface="Permanent Marker"/>
              </a:rPr>
              <a:t>certified public accountant</a:t>
            </a:r>
          </a:p>
        </p:txBody>
      </p:sp>
      <p:sp>
        <p:nvSpPr>
          <p:cNvPr id="14" name="TextBox 14"/>
          <p:cNvSpPr txBox="1"/>
          <p:nvPr/>
        </p:nvSpPr>
        <p:spPr>
          <a:xfrm>
            <a:off x="4407700" y="4556125"/>
            <a:ext cx="478036" cy="1273175"/>
          </a:xfrm>
          <a:prstGeom prst="rect">
            <a:avLst/>
          </a:prstGeom>
        </p:spPr>
        <p:txBody>
          <a:bodyPr lIns="0" tIns="0" rIns="0" bIns="0" rtlCol="0" anchor="t">
            <a:spAutoFit/>
          </a:bodyPr>
          <a:lstStyle/>
          <a:p>
            <a:pPr algn="ctr">
              <a:lnSpc>
                <a:spcPts val="9100"/>
              </a:lnSpc>
            </a:pPr>
            <a:r>
              <a:rPr lang="en-US" sz="6500" dirty="0">
                <a:solidFill>
                  <a:srgbClr val="000000"/>
                </a:solidFill>
                <a:latin typeface="Permanent Marker"/>
                <a:ea typeface="Permanent Marker"/>
                <a:cs typeface="Permanent Marker"/>
                <a:sym typeface="Permanent Marker"/>
              </a:rPr>
              <a:t>+</a:t>
            </a:r>
          </a:p>
        </p:txBody>
      </p:sp>
      <p:sp>
        <p:nvSpPr>
          <p:cNvPr id="15" name="TextBox 15"/>
          <p:cNvSpPr txBox="1"/>
          <p:nvPr/>
        </p:nvSpPr>
        <p:spPr>
          <a:xfrm>
            <a:off x="8718175" y="4556125"/>
            <a:ext cx="478036" cy="1273175"/>
          </a:xfrm>
          <a:prstGeom prst="rect">
            <a:avLst/>
          </a:prstGeom>
        </p:spPr>
        <p:txBody>
          <a:bodyPr lIns="0" tIns="0" rIns="0" bIns="0" rtlCol="0" anchor="t">
            <a:spAutoFit/>
          </a:bodyPr>
          <a:lstStyle/>
          <a:p>
            <a:pPr algn="ctr">
              <a:lnSpc>
                <a:spcPts val="9100"/>
              </a:lnSpc>
            </a:pPr>
            <a:r>
              <a:rPr lang="en-US" sz="6500" dirty="0">
                <a:solidFill>
                  <a:srgbClr val="000000"/>
                </a:solidFill>
                <a:latin typeface="Permanent Marker"/>
                <a:ea typeface="Permanent Marker"/>
                <a:cs typeface="Permanent Marker"/>
                <a:sym typeface="Permanent Marker"/>
              </a:rPr>
              <a:t>+</a:t>
            </a:r>
          </a:p>
        </p:txBody>
      </p:sp>
      <p:sp>
        <p:nvSpPr>
          <p:cNvPr id="16" name="TextBox 16"/>
          <p:cNvSpPr txBox="1"/>
          <p:nvPr/>
        </p:nvSpPr>
        <p:spPr>
          <a:xfrm>
            <a:off x="13026838" y="4510577"/>
            <a:ext cx="478036" cy="1273175"/>
          </a:xfrm>
          <a:prstGeom prst="rect">
            <a:avLst/>
          </a:prstGeom>
        </p:spPr>
        <p:txBody>
          <a:bodyPr lIns="0" tIns="0" rIns="0" bIns="0" rtlCol="0" anchor="t">
            <a:spAutoFit/>
          </a:bodyPr>
          <a:lstStyle/>
          <a:p>
            <a:pPr algn="ctr">
              <a:lnSpc>
                <a:spcPts val="9100"/>
              </a:lnSpc>
            </a:pPr>
            <a:r>
              <a:rPr lang="en-US" sz="6500" dirty="0">
                <a:solidFill>
                  <a:srgbClr val="000000"/>
                </a:solidFill>
                <a:latin typeface="Permanent Marker"/>
                <a:ea typeface="Permanent Marker"/>
                <a:cs typeface="Permanent Marker"/>
                <a:sym typeface="Permanent Marker"/>
              </a:rPr>
              <a:t>+</a:t>
            </a:r>
          </a:p>
        </p:txBody>
      </p:sp>
      <p:sp>
        <p:nvSpPr>
          <p:cNvPr id="17" name="TextBox 17"/>
          <p:cNvSpPr txBox="1"/>
          <p:nvPr/>
        </p:nvSpPr>
        <p:spPr>
          <a:xfrm>
            <a:off x="4952771" y="5725342"/>
            <a:ext cx="1087986" cy="2864661"/>
          </a:xfrm>
          <a:prstGeom prst="rect">
            <a:avLst/>
          </a:prstGeom>
        </p:spPr>
        <p:txBody>
          <a:bodyPr lIns="0" tIns="0" rIns="0" bIns="0" rtlCol="0" anchor="t">
            <a:spAutoFit/>
          </a:bodyPr>
          <a:lstStyle/>
          <a:p>
            <a:pPr algn="ctr">
              <a:lnSpc>
                <a:spcPts val="20431"/>
              </a:lnSpc>
            </a:pPr>
            <a:r>
              <a:rPr lang="en-US" sz="14593">
                <a:solidFill>
                  <a:srgbClr val="000000"/>
                </a:solidFill>
                <a:latin typeface="Permanent Marker"/>
                <a:ea typeface="Permanent Marker"/>
                <a:cs typeface="Permanent Marker"/>
                <a:sym typeface="Permanent Marker"/>
              </a:rPr>
              <a:t>=</a:t>
            </a:r>
          </a:p>
        </p:txBody>
      </p:sp>
      <p:sp>
        <p:nvSpPr>
          <p:cNvPr id="18" name="TextBox 18"/>
          <p:cNvSpPr txBox="1"/>
          <p:nvPr/>
        </p:nvSpPr>
        <p:spPr>
          <a:xfrm>
            <a:off x="8323274" y="9750068"/>
            <a:ext cx="9736126" cy="308302"/>
          </a:xfrm>
          <a:prstGeom prst="rect">
            <a:avLst/>
          </a:prstGeom>
        </p:spPr>
        <p:txBody>
          <a:bodyPr lIns="0" tIns="0" rIns="0" bIns="0" rtlCol="0" anchor="t">
            <a:spAutoFit/>
          </a:bodyPr>
          <a:lstStyle/>
          <a:p>
            <a:pPr algn="ctr">
              <a:lnSpc>
                <a:spcPts val="2240"/>
              </a:lnSpc>
            </a:pPr>
            <a:r>
              <a:rPr lang="en-US" sz="1600">
                <a:solidFill>
                  <a:srgbClr val="3A5DAE"/>
                </a:solidFill>
                <a:latin typeface="DM Sans"/>
                <a:ea typeface="DM Sans"/>
                <a:cs typeface="DM Sans"/>
                <a:sym typeface="DM Sans"/>
              </a:rPr>
              <a:t>*Certain states require a separate ethics assessment in addition to what is tested on the CPA Exam.</a:t>
            </a:r>
          </a:p>
        </p:txBody>
      </p:sp>
      <p:sp>
        <p:nvSpPr>
          <p:cNvPr id="19" name="TextBox 19"/>
          <p:cNvSpPr txBox="1"/>
          <p:nvPr/>
        </p:nvSpPr>
        <p:spPr>
          <a:xfrm>
            <a:off x="7489885" y="5725342"/>
            <a:ext cx="3619826" cy="2864661"/>
          </a:xfrm>
          <a:prstGeom prst="rect">
            <a:avLst/>
          </a:prstGeom>
        </p:spPr>
        <p:txBody>
          <a:bodyPr lIns="0" tIns="0" rIns="0" bIns="0" rtlCol="0" anchor="t">
            <a:spAutoFit/>
          </a:bodyPr>
          <a:lstStyle/>
          <a:p>
            <a:pPr algn="ctr">
              <a:lnSpc>
                <a:spcPts val="20431"/>
              </a:lnSpc>
            </a:pPr>
            <a:r>
              <a:rPr lang="en-US" sz="14593">
                <a:solidFill>
                  <a:srgbClr val="000000"/>
                </a:solidFill>
                <a:latin typeface="Permanent Marker"/>
                <a:ea typeface="Permanent Marker"/>
                <a:cs typeface="Permanent Marker"/>
                <a:sym typeface="Permanent Marker"/>
              </a:rPr>
              <a:t>CPA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156736"/>
            <a:ext cx="7171031" cy="919813"/>
            <a:chOff x="0" y="0"/>
            <a:chExt cx="9561375" cy="1226417"/>
          </a:xfrm>
        </p:grpSpPr>
        <p:sp>
          <p:nvSpPr>
            <p:cNvPr id="3" name="Freeform 3"/>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FFFFFF"/>
            </a:solidFill>
          </p:spPr>
          <p:txBody>
            <a:bodyPr/>
            <a:lstStyle/>
            <a:p>
              <a:endParaRPr lang="en-US"/>
            </a:p>
          </p:txBody>
        </p:sp>
      </p:grpSp>
      <p:sp>
        <p:nvSpPr>
          <p:cNvPr id="4" name="TextBox 4"/>
          <p:cNvSpPr txBox="1"/>
          <p:nvPr/>
        </p:nvSpPr>
        <p:spPr>
          <a:xfrm>
            <a:off x="1574864" y="6259614"/>
            <a:ext cx="6078704" cy="597377"/>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Do you like puzzles?</a:t>
            </a:r>
          </a:p>
        </p:txBody>
      </p:sp>
      <p:grpSp>
        <p:nvGrpSpPr>
          <p:cNvPr id="5" name="Group 5"/>
          <p:cNvGrpSpPr/>
          <p:nvPr/>
        </p:nvGrpSpPr>
        <p:grpSpPr>
          <a:xfrm>
            <a:off x="1028700" y="7718331"/>
            <a:ext cx="7171031" cy="919813"/>
            <a:chOff x="0" y="0"/>
            <a:chExt cx="9561375" cy="1226417"/>
          </a:xfrm>
        </p:grpSpPr>
        <p:sp>
          <p:nvSpPr>
            <p:cNvPr id="6" name="Freeform 6"/>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FFA300"/>
            </a:solidFill>
          </p:spPr>
          <p:txBody>
            <a:bodyPr/>
            <a:lstStyle/>
            <a:p>
              <a:endParaRPr lang="en-US"/>
            </a:p>
          </p:txBody>
        </p:sp>
      </p:grpSp>
      <p:sp>
        <p:nvSpPr>
          <p:cNvPr id="7" name="TextBox 7"/>
          <p:cNvSpPr txBox="1"/>
          <p:nvPr/>
        </p:nvSpPr>
        <p:spPr>
          <a:xfrm>
            <a:off x="1574864" y="7821209"/>
            <a:ext cx="6078704" cy="597377"/>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Do you like technology?</a:t>
            </a:r>
          </a:p>
        </p:txBody>
      </p:sp>
      <p:grpSp>
        <p:nvGrpSpPr>
          <p:cNvPr id="8" name="Group 8"/>
          <p:cNvGrpSpPr/>
          <p:nvPr/>
        </p:nvGrpSpPr>
        <p:grpSpPr>
          <a:xfrm>
            <a:off x="9836128" y="6156736"/>
            <a:ext cx="7171031" cy="919813"/>
            <a:chOff x="0" y="0"/>
            <a:chExt cx="9561375" cy="1226417"/>
          </a:xfrm>
        </p:grpSpPr>
        <p:sp>
          <p:nvSpPr>
            <p:cNvPr id="9" name="Freeform 9"/>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EB04A3"/>
            </a:solidFill>
          </p:spPr>
          <p:txBody>
            <a:bodyPr/>
            <a:lstStyle/>
            <a:p>
              <a:endParaRPr lang="en-US"/>
            </a:p>
          </p:txBody>
        </p:sp>
      </p:grpSp>
      <p:sp>
        <p:nvSpPr>
          <p:cNvPr id="10" name="TextBox 10"/>
          <p:cNvSpPr txBox="1"/>
          <p:nvPr/>
        </p:nvSpPr>
        <p:spPr>
          <a:xfrm>
            <a:off x="10382292" y="6259614"/>
            <a:ext cx="6078704" cy="597377"/>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Do you like working in teams?</a:t>
            </a:r>
          </a:p>
        </p:txBody>
      </p:sp>
      <p:grpSp>
        <p:nvGrpSpPr>
          <p:cNvPr id="11" name="Group 11"/>
          <p:cNvGrpSpPr/>
          <p:nvPr/>
        </p:nvGrpSpPr>
        <p:grpSpPr>
          <a:xfrm>
            <a:off x="9836128" y="7718331"/>
            <a:ext cx="7171031" cy="919813"/>
            <a:chOff x="0" y="0"/>
            <a:chExt cx="9561375" cy="1226417"/>
          </a:xfrm>
        </p:grpSpPr>
        <p:sp>
          <p:nvSpPr>
            <p:cNvPr id="12" name="Freeform 12"/>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D2FFE5"/>
            </a:solidFill>
          </p:spPr>
          <p:txBody>
            <a:bodyPr/>
            <a:lstStyle/>
            <a:p>
              <a:endParaRPr lang="en-US"/>
            </a:p>
          </p:txBody>
        </p:sp>
      </p:grpSp>
      <p:sp>
        <p:nvSpPr>
          <p:cNvPr id="13" name="TextBox 13"/>
          <p:cNvSpPr txBox="1"/>
          <p:nvPr/>
        </p:nvSpPr>
        <p:spPr>
          <a:xfrm>
            <a:off x="10382292" y="7821209"/>
            <a:ext cx="6078704" cy="597377"/>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Do you like helping people?</a:t>
            </a:r>
          </a:p>
        </p:txBody>
      </p:sp>
      <p:sp>
        <p:nvSpPr>
          <p:cNvPr id="14" name="Freeform 14"/>
          <p:cNvSpPr/>
          <p:nvPr/>
        </p:nvSpPr>
        <p:spPr>
          <a:xfrm>
            <a:off x="12990823" y="1140091"/>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201" b="-201"/>
            </a:stretch>
          </a:blipFill>
        </p:spPr>
        <p:txBody>
          <a:bodyPr/>
          <a:lstStyle/>
          <a:p>
            <a:endParaRPr lang="en-US"/>
          </a:p>
        </p:txBody>
      </p:sp>
      <p:sp>
        <p:nvSpPr>
          <p:cNvPr id="15" name="Freeform 15"/>
          <p:cNvSpPr/>
          <p:nvPr/>
        </p:nvSpPr>
        <p:spPr>
          <a:xfrm>
            <a:off x="7321392" y="5648329"/>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
        <p:nvSpPr>
          <p:cNvPr id="16" name="TextBox 16"/>
          <p:cNvSpPr txBox="1"/>
          <p:nvPr/>
        </p:nvSpPr>
        <p:spPr>
          <a:xfrm>
            <a:off x="1028700" y="1295400"/>
            <a:ext cx="10759348" cy="35242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do you have what it takes to become a cpa?</a:t>
            </a:r>
          </a:p>
        </p:txBody>
      </p:sp>
      <p:sp>
        <p:nvSpPr>
          <p:cNvPr id="17" name="Freeform 17"/>
          <p:cNvSpPr/>
          <p:nvPr/>
        </p:nvSpPr>
        <p:spPr>
          <a:xfrm>
            <a:off x="7321392" y="7209923"/>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
        <p:nvSpPr>
          <p:cNvPr id="18" name="Freeform 18"/>
          <p:cNvSpPr/>
          <p:nvPr/>
        </p:nvSpPr>
        <p:spPr>
          <a:xfrm>
            <a:off x="16186865" y="5716805"/>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
        <p:nvSpPr>
          <p:cNvPr id="19" name="Freeform 19"/>
          <p:cNvSpPr/>
          <p:nvPr/>
        </p:nvSpPr>
        <p:spPr>
          <a:xfrm>
            <a:off x="16186865" y="7209923"/>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flipH="1">
            <a:off x="-2296441" y="1140091"/>
            <a:ext cx="13728944" cy="9146909"/>
          </a:xfrm>
          <a:custGeom>
            <a:avLst/>
            <a:gdLst/>
            <a:ahLst/>
            <a:cxnLst/>
            <a:rect l="l" t="t" r="r" b="b"/>
            <a:pathLst>
              <a:path w="13728944" h="9146909">
                <a:moveTo>
                  <a:pt x="13728945" y="0"/>
                </a:moveTo>
                <a:lnTo>
                  <a:pt x="0" y="0"/>
                </a:lnTo>
                <a:lnTo>
                  <a:pt x="0" y="9146909"/>
                </a:lnTo>
                <a:lnTo>
                  <a:pt x="13728945" y="9146909"/>
                </a:lnTo>
                <a:lnTo>
                  <a:pt x="13728945" y="0"/>
                </a:lnTo>
                <a:close/>
              </a:path>
            </a:pathLst>
          </a:custGeom>
          <a:blipFill>
            <a:blip r:embed="rId3"/>
            <a:stretch>
              <a:fillRect/>
            </a:stretch>
          </a:blipFill>
        </p:spPr>
        <p:txBody>
          <a:bodyPr/>
          <a:lstStyle/>
          <a:p>
            <a:endParaRPr lang="en-US"/>
          </a:p>
        </p:txBody>
      </p:sp>
      <p:sp>
        <p:nvSpPr>
          <p:cNvPr id="3" name="Freeform 3"/>
          <p:cNvSpPr/>
          <p:nvPr/>
        </p:nvSpPr>
        <p:spPr>
          <a:xfrm>
            <a:off x="4974471" y="0"/>
            <a:ext cx="6949644" cy="4221909"/>
          </a:xfrm>
          <a:custGeom>
            <a:avLst/>
            <a:gdLst/>
            <a:ahLst/>
            <a:cxnLst/>
            <a:rect l="l" t="t" r="r" b="b"/>
            <a:pathLst>
              <a:path w="6949644" h="4221909">
                <a:moveTo>
                  <a:pt x="0" y="0"/>
                </a:moveTo>
                <a:lnTo>
                  <a:pt x="6949645" y="0"/>
                </a:lnTo>
                <a:lnTo>
                  <a:pt x="6949645" y="4221909"/>
                </a:lnTo>
                <a:lnTo>
                  <a:pt x="0" y="42219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059331" y="4221909"/>
            <a:ext cx="7199969" cy="5777976"/>
          </a:xfrm>
          <a:custGeom>
            <a:avLst/>
            <a:gdLst/>
            <a:ahLst/>
            <a:cxnLst/>
            <a:rect l="l" t="t" r="r" b="b"/>
            <a:pathLst>
              <a:path w="7199969" h="5777976">
                <a:moveTo>
                  <a:pt x="0" y="0"/>
                </a:moveTo>
                <a:lnTo>
                  <a:pt x="7199969" y="0"/>
                </a:lnTo>
                <a:lnTo>
                  <a:pt x="7199969" y="5777976"/>
                </a:lnTo>
                <a:lnTo>
                  <a:pt x="0" y="5777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6204293" y="904875"/>
            <a:ext cx="4387507" cy="2333625"/>
          </a:xfrm>
          <a:prstGeom prst="rect">
            <a:avLst/>
          </a:prstGeom>
        </p:spPr>
        <p:txBody>
          <a:bodyPr lIns="0" tIns="0" rIns="0" bIns="0" rtlCol="0" anchor="t">
            <a:spAutoFit/>
          </a:bodyPr>
          <a:lstStyle/>
          <a:p>
            <a:pPr algn="ctr">
              <a:lnSpc>
                <a:spcPts val="4500"/>
              </a:lnSpc>
            </a:pPr>
            <a:r>
              <a:rPr lang="en-US" sz="4500" dirty="0">
                <a:solidFill>
                  <a:srgbClr val="000000"/>
                </a:solidFill>
                <a:latin typeface="Permanent Marker"/>
                <a:ea typeface="Permanent Marker"/>
                <a:cs typeface="Permanent Marker"/>
                <a:sym typeface="Permanent Marker"/>
              </a:rPr>
              <a:t>Could this be the career that sets me up for success?</a:t>
            </a:r>
          </a:p>
        </p:txBody>
      </p:sp>
      <p:sp>
        <p:nvSpPr>
          <p:cNvPr id="6" name="TextBox 6"/>
          <p:cNvSpPr txBox="1"/>
          <p:nvPr/>
        </p:nvSpPr>
        <p:spPr>
          <a:xfrm>
            <a:off x="9906000" y="3541779"/>
            <a:ext cx="8000069" cy="505919"/>
          </a:xfrm>
          <a:prstGeom prst="rect">
            <a:avLst/>
          </a:prstGeom>
        </p:spPr>
        <p:txBody>
          <a:bodyPr wrap="square" lIns="0" tIns="0" rIns="0" bIns="0" rtlCol="0" anchor="t">
            <a:spAutoFit/>
          </a:bodyPr>
          <a:lstStyle/>
          <a:p>
            <a:pPr algn="l">
              <a:lnSpc>
                <a:spcPts val="3936"/>
              </a:lnSpc>
              <a:spcBef>
                <a:spcPct val="0"/>
              </a:spcBef>
            </a:pPr>
            <a:r>
              <a:rPr lang="en-US" sz="3600" b="1" dirty="0">
                <a:solidFill>
                  <a:srgbClr val="FFA300"/>
                </a:solidFill>
                <a:latin typeface="DM Sans Bold"/>
                <a:ea typeface="DM Sans Bold"/>
                <a:cs typeface="DM Sans Bold"/>
                <a:sym typeface="DM Sans Bold"/>
              </a:rPr>
              <a:t>A career in accounting can offer...</a:t>
            </a:r>
          </a:p>
        </p:txBody>
      </p:sp>
      <p:sp>
        <p:nvSpPr>
          <p:cNvPr id="7" name="Freeform 7"/>
          <p:cNvSpPr/>
          <p:nvPr/>
        </p:nvSpPr>
        <p:spPr>
          <a:xfrm>
            <a:off x="10251134" y="4326684"/>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
        <p:nvSpPr>
          <p:cNvPr id="8" name="TextBox 8"/>
          <p:cNvSpPr txBox="1"/>
          <p:nvPr/>
        </p:nvSpPr>
        <p:spPr>
          <a:xfrm>
            <a:off x="12169796" y="4457700"/>
            <a:ext cx="4668441" cy="618311"/>
          </a:xfrm>
          <a:prstGeom prst="rect">
            <a:avLst/>
          </a:prstGeom>
        </p:spPr>
        <p:txBody>
          <a:bodyPr wrap="square"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Job stability. </a:t>
            </a:r>
          </a:p>
          <a:p>
            <a:pPr algn="l">
              <a:lnSpc>
                <a:spcPts val="2186"/>
              </a:lnSpc>
              <a:spcBef>
                <a:spcPct val="0"/>
              </a:spcBef>
            </a:pPr>
            <a:r>
              <a:rPr lang="en-US" sz="2000" dirty="0">
                <a:solidFill>
                  <a:srgbClr val="FFFFFF"/>
                </a:solidFill>
                <a:latin typeface="DM Sans"/>
                <a:ea typeface="DM Sans"/>
                <a:cs typeface="DM Sans"/>
                <a:sym typeface="DM Sans"/>
              </a:rPr>
              <a:t>Accountants are always in demand.</a:t>
            </a:r>
          </a:p>
        </p:txBody>
      </p:sp>
      <p:sp>
        <p:nvSpPr>
          <p:cNvPr id="9" name="TextBox 9"/>
          <p:cNvSpPr txBox="1"/>
          <p:nvPr/>
        </p:nvSpPr>
        <p:spPr>
          <a:xfrm>
            <a:off x="12169796" y="8987339"/>
            <a:ext cx="6118204" cy="900439"/>
          </a:xfrm>
          <a:prstGeom prst="rect">
            <a:avLst/>
          </a:prstGeom>
        </p:spPr>
        <p:txBody>
          <a:bodyPr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Sense of fulfillment. </a:t>
            </a:r>
          </a:p>
          <a:p>
            <a:pPr algn="l">
              <a:lnSpc>
                <a:spcPts val="2186"/>
              </a:lnSpc>
              <a:spcBef>
                <a:spcPct val="0"/>
              </a:spcBef>
            </a:pPr>
            <a:r>
              <a:rPr lang="en-US" sz="2000" dirty="0">
                <a:solidFill>
                  <a:srgbClr val="FFFFFF"/>
                </a:solidFill>
                <a:latin typeface="DM Sans"/>
                <a:ea typeface="DM Sans"/>
                <a:cs typeface="DM Sans"/>
                <a:sym typeface="DM Sans"/>
              </a:rPr>
              <a:t>You’ll play a key role in helping people </a:t>
            </a:r>
            <a:br>
              <a:rPr lang="en-US" sz="2000" dirty="0">
                <a:solidFill>
                  <a:srgbClr val="FFFFFF"/>
                </a:solidFill>
                <a:latin typeface="DM Sans"/>
                <a:ea typeface="DM Sans"/>
                <a:cs typeface="DM Sans"/>
                <a:sym typeface="DM Sans"/>
              </a:rPr>
            </a:br>
            <a:r>
              <a:rPr lang="en-US" sz="2000" dirty="0">
                <a:solidFill>
                  <a:srgbClr val="FFFFFF"/>
                </a:solidFill>
                <a:latin typeface="DM Sans"/>
                <a:ea typeface="DM Sans"/>
                <a:cs typeface="DM Sans"/>
                <a:sym typeface="DM Sans"/>
              </a:rPr>
              <a:t>and businesses succeed.</a:t>
            </a:r>
          </a:p>
        </p:txBody>
      </p:sp>
      <p:sp>
        <p:nvSpPr>
          <p:cNvPr id="10" name="TextBox 10"/>
          <p:cNvSpPr txBox="1"/>
          <p:nvPr/>
        </p:nvSpPr>
        <p:spPr>
          <a:xfrm>
            <a:off x="12169796" y="5889185"/>
            <a:ext cx="4822804" cy="900439"/>
          </a:xfrm>
          <a:prstGeom prst="rect">
            <a:avLst/>
          </a:prstGeom>
        </p:spPr>
        <p:txBody>
          <a:bodyPr wrap="square"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Strong earning potential.</a:t>
            </a:r>
          </a:p>
          <a:p>
            <a:pPr algn="l">
              <a:lnSpc>
                <a:spcPts val="2186"/>
              </a:lnSpc>
            </a:pPr>
            <a:r>
              <a:rPr lang="en-US" sz="2000" dirty="0">
                <a:solidFill>
                  <a:srgbClr val="FFFFFF"/>
                </a:solidFill>
                <a:latin typeface="DM Sans"/>
                <a:ea typeface="DM Sans"/>
                <a:cs typeface="DM Sans"/>
                <a:sym typeface="DM Sans"/>
              </a:rPr>
              <a:t>A solid career path with room to grow </a:t>
            </a:r>
          </a:p>
          <a:p>
            <a:pPr algn="l">
              <a:lnSpc>
                <a:spcPts val="2186"/>
              </a:lnSpc>
              <a:spcBef>
                <a:spcPct val="0"/>
              </a:spcBef>
            </a:pPr>
            <a:r>
              <a:rPr lang="en-US" sz="2000" dirty="0">
                <a:solidFill>
                  <a:srgbClr val="FFFFFF"/>
                </a:solidFill>
                <a:latin typeface="DM Sans"/>
                <a:ea typeface="DM Sans"/>
                <a:cs typeface="DM Sans"/>
                <a:sym typeface="DM Sans"/>
              </a:rPr>
              <a:t>your income or start your own business.</a:t>
            </a:r>
          </a:p>
        </p:txBody>
      </p:sp>
      <p:sp>
        <p:nvSpPr>
          <p:cNvPr id="11" name="TextBox 11"/>
          <p:cNvSpPr txBox="1"/>
          <p:nvPr/>
        </p:nvSpPr>
        <p:spPr>
          <a:xfrm>
            <a:off x="12169796" y="7417184"/>
            <a:ext cx="5272898" cy="887090"/>
          </a:xfrm>
          <a:prstGeom prst="rect">
            <a:avLst/>
          </a:prstGeom>
        </p:spPr>
        <p:txBody>
          <a:bodyPr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Career flexibility.</a:t>
            </a:r>
          </a:p>
          <a:p>
            <a:pPr algn="l">
              <a:lnSpc>
                <a:spcPts val="2186"/>
              </a:lnSpc>
            </a:pPr>
            <a:r>
              <a:rPr lang="en-US" sz="2000" dirty="0">
                <a:solidFill>
                  <a:srgbClr val="FFFFFF"/>
                </a:solidFill>
                <a:latin typeface="DM Sans"/>
                <a:ea typeface="DM Sans"/>
                <a:cs typeface="DM Sans"/>
                <a:sym typeface="DM Sans"/>
              </a:rPr>
              <a:t>Opportunities exist in every industry, </a:t>
            </a:r>
          </a:p>
          <a:p>
            <a:pPr algn="l">
              <a:lnSpc>
                <a:spcPts val="2186"/>
              </a:lnSpc>
              <a:spcBef>
                <a:spcPct val="0"/>
              </a:spcBef>
            </a:pPr>
            <a:r>
              <a:rPr lang="en-US" sz="2000" dirty="0">
                <a:solidFill>
                  <a:srgbClr val="FFFFFF"/>
                </a:solidFill>
                <a:latin typeface="DM Sans"/>
                <a:ea typeface="DM Sans"/>
                <a:cs typeface="DM Sans"/>
                <a:sym typeface="DM Sans"/>
              </a:rPr>
              <a:t>from sports to tech to entertainment.</a:t>
            </a:r>
          </a:p>
        </p:txBody>
      </p:sp>
      <p:sp>
        <p:nvSpPr>
          <p:cNvPr id="12" name="Freeform 12"/>
          <p:cNvSpPr/>
          <p:nvPr/>
        </p:nvSpPr>
        <p:spPr>
          <a:xfrm>
            <a:off x="10251134" y="5854683"/>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
        <p:nvSpPr>
          <p:cNvPr id="13" name="Freeform 13"/>
          <p:cNvSpPr/>
          <p:nvPr/>
        </p:nvSpPr>
        <p:spPr>
          <a:xfrm>
            <a:off x="10251134" y="7382683"/>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
        <p:nvSpPr>
          <p:cNvPr id="14" name="Freeform 14"/>
          <p:cNvSpPr/>
          <p:nvPr/>
        </p:nvSpPr>
        <p:spPr>
          <a:xfrm>
            <a:off x="10251134" y="8933788"/>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028700" y="1238250"/>
            <a:ext cx="14601538" cy="774700"/>
          </a:xfrm>
          <a:prstGeom prst="rect">
            <a:avLst/>
          </a:prstGeom>
        </p:spPr>
        <p:txBody>
          <a:bodyPr lIns="0" tIns="0" rIns="0" bIns="0" rtlCol="0" anchor="t">
            <a:spAutoFit/>
          </a:bodyPr>
          <a:lstStyle/>
          <a:p>
            <a:pPr algn="l">
              <a:lnSpc>
                <a:spcPts val="6500"/>
              </a:lnSpc>
            </a:pPr>
            <a:r>
              <a:rPr lang="en-US" sz="6500">
                <a:solidFill>
                  <a:srgbClr val="492DA8"/>
                </a:solidFill>
                <a:latin typeface="Permanent Marker"/>
                <a:ea typeface="Permanent Marker"/>
                <a:cs typeface="Permanent Marker"/>
                <a:sym typeface="Permanent Marker"/>
              </a:rPr>
              <a:t>Action Steps to start today</a:t>
            </a:r>
          </a:p>
        </p:txBody>
      </p:sp>
      <p:sp>
        <p:nvSpPr>
          <p:cNvPr id="3" name="TextBox 3"/>
          <p:cNvSpPr txBox="1"/>
          <p:nvPr/>
        </p:nvSpPr>
        <p:spPr>
          <a:xfrm>
            <a:off x="1028700" y="2600501"/>
            <a:ext cx="4910665" cy="600075"/>
          </a:xfrm>
          <a:prstGeom prst="rect">
            <a:avLst/>
          </a:prstGeom>
        </p:spPr>
        <p:txBody>
          <a:bodyPr lIns="0" tIns="0" rIns="0" bIns="0" rtlCol="0" anchor="t">
            <a:spAutoFit/>
          </a:bodyPr>
          <a:lstStyle/>
          <a:p>
            <a:pPr algn="l">
              <a:lnSpc>
                <a:spcPts val="4200"/>
              </a:lnSpc>
            </a:pPr>
            <a:r>
              <a:rPr lang="en-US" sz="3000" b="1">
                <a:solidFill>
                  <a:srgbClr val="000000"/>
                </a:solidFill>
                <a:latin typeface="Arimo Bold"/>
                <a:ea typeface="Arimo Bold"/>
                <a:cs typeface="Arimo Bold"/>
                <a:sym typeface="Arimo Bold"/>
              </a:rPr>
              <a:t>High School</a:t>
            </a:r>
          </a:p>
        </p:txBody>
      </p:sp>
      <p:graphicFrame>
        <p:nvGraphicFramePr>
          <p:cNvPr id="4" name="Table 4"/>
          <p:cNvGraphicFramePr>
            <a:graphicFrameLocks noGrp="1"/>
          </p:cNvGraphicFramePr>
          <p:nvPr/>
        </p:nvGraphicFramePr>
        <p:xfrm>
          <a:off x="1028700" y="3473435"/>
          <a:ext cx="7124700" cy="5566204"/>
        </p:xfrm>
        <a:graphic>
          <a:graphicData uri="http://schemas.openxmlformats.org/drawingml/2006/table">
            <a:tbl>
              <a:tblPr/>
              <a:tblGrid>
                <a:gridCol w="1394804">
                  <a:extLst>
                    <a:ext uri="{9D8B030D-6E8A-4147-A177-3AD203B41FA5}">
                      <a16:colId xmlns:a16="http://schemas.microsoft.com/office/drawing/2014/main" val="20000"/>
                    </a:ext>
                  </a:extLst>
                </a:gridCol>
                <a:gridCol w="5729896">
                  <a:extLst>
                    <a:ext uri="{9D8B030D-6E8A-4147-A177-3AD203B41FA5}">
                      <a16:colId xmlns:a16="http://schemas.microsoft.com/office/drawing/2014/main" val="20001"/>
                    </a:ext>
                  </a:extLst>
                </a:gridCol>
              </a:tblGrid>
              <a:tr h="824673">
                <a:tc>
                  <a:txBody>
                    <a:bodyPr/>
                    <a:lstStyle/>
                    <a:p>
                      <a:pPr algn="ctr">
                        <a:lnSpc>
                          <a:spcPts val="2800"/>
                        </a:lnSpc>
                        <a:defRPr/>
                      </a:pPr>
                      <a:r>
                        <a:rPr lang="en-US" sz="2000" b="1">
                          <a:solidFill>
                            <a:srgbClr val="000000"/>
                          </a:solidFill>
                          <a:latin typeface="Arimo Bold"/>
                          <a:ea typeface="Arimo Bold"/>
                          <a:cs typeface="Arimo Bold"/>
                          <a:sym typeface="Arimo Bold"/>
                        </a:rPr>
                        <a:t>Status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Arimo Bold"/>
                          <a:ea typeface="Arimo Bold"/>
                          <a:cs typeface="Arimo Bold"/>
                          <a:sym typeface="Arimo Bold"/>
                        </a:rPr>
                        <a:t>Task</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759776">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Take an accounting class if your school offers one</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3993">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Join a business club or organization (i.e., DECA, BPA, FBLA)</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9776">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Discuss accounting with a career counselor</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3993">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Ask the adults in your life if they know an accountant you can shadow for a day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73993">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Visit ThisWayToCPA.com to learn more about careers in accounting</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5" name="Freeform 5"/>
          <p:cNvSpPr/>
          <p:nvPr/>
        </p:nvSpPr>
        <p:spPr>
          <a:xfrm>
            <a:off x="1531390" y="445615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9991725" y="2714801"/>
            <a:ext cx="4910665" cy="485775"/>
          </a:xfrm>
          <a:prstGeom prst="rect">
            <a:avLst/>
          </a:prstGeom>
        </p:spPr>
        <p:txBody>
          <a:bodyPr lIns="0" tIns="0" rIns="0" bIns="0" rtlCol="0" anchor="t">
            <a:spAutoFit/>
          </a:bodyPr>
          <a:lstStyle/>
          <a:p>
            <a:pPr algn="l">
              <a:lnSpc>
                <a:spcPts val="3600"/>
              </a:lnSpc>
            </a:pPr>
            <a:r>
              <a:rPr lang="en-US" sz="3000" b="1">
                <a:solidFill>
                  <a:srgbClr val="000000"/>
                </a:solidFill>
                <a:latin typeface="Arimo Bold"/>
                <a:ea typeface="Arimo Bold"/>
                <a:cs typeface="Arimo Bold"/>
                <a:sym typeface="Arimo Bold"/>
              </a:rPr>
              <a:t>College</a:t>
            </a:r>
          </a:p>
        </p:txBody>
      </p:sp>
      <p:sp>
        <p:nvSpPr>
          <p:cNvPr id="7" name="Freeform 7"/>
          <p:cNvSpPr/>
          <p:nvPr/>
        </p:nvSpPr>
        <p:spPr>
          <a:xfrm>
            <a:off x="1531390" y="539183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531390" y="6266630"/>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531390" y="7198574"/>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6138007" y="-623840"/>
            <a:ext cx="5287845" cy="2903508"/>
          </a:xfrm>
          <a:custGeom>
            <a:avLst/>
            <a:gdLst/>
            <a:ahLst/>
            <a:cxnLst/>
            <a:rect l="l" t="t" r="r" b="b"/>
            <a:pathLst>
              <a:path w="5287845" h="2903508">
                <a:moveTo>
                  <a:pt x="0" y="0"/>
                </a:moveTo>
                <a:lnTo>
                  <a:pt x="5287845" y="0"/>
                </a:lnTo>
                <a:lnTo>
                  <a:pt x="5287845" y="2903508"/>
                </a:lnTo>
                <a:lnTo>
                  <a:pt x="0" y="2903508"/>
                </a:lnTo>
                <a:lnTo>
                  <a:pt x="0" y="0"/>
                </a:lnTo>
                <a:close/>
              </a:path>
            </a:pathLst>
          </a:custGeom>
          <a:blipFill>
            <a:blip r:embed="rId5">
              <a:extLst>
                <a:ext uri="{96DAC541-7B7A-43D3-8B79-37D633B846F1}">
                  <asvg:svgBlip xmlns:asvg="http://schemas.microsoft.com/office/drawing/2016/SVG/main" r:embed="rId6"/>
                </a:ext>
              </a:extLst>
            </a:blip>
            <a:stretch>
              <a:fillRect t="-115" b="-115"/>
            </a:stretch>
          </a:blipFill>
        </p:spPr>
        <p:txBody>
          <a:bodyPr/>
          <a:lstStyle/>
          <a:p>
            <a:endParaRPr lang="en-US"/>
          </a:p>
        </p:txBody>
      </p:sp>
      <p:graphicFrame>
        <p:nvGraphicFramePr>
          <p:cNvPr id="11" name="Table 11"/>
          <p:cNvGraphicFramePr>
            <a:graphicFrameLocks noGrp="1"/>
          </p:cNvGraphicFramePr>
          <p:nvPr/>
        </p:nvGraphicFramePr>
        <p:xfrm>
          <a:off x="9991725" y="3473435"/>
          <a:ext cx="7124700" cy="5512285"/>
        </p:xfrm>
        <a:graphic>
          <a:graphicData uri="http://schemas.openxmlformats.org/drawingml/2006/table">
            <a:tbl>
              <a:tblPr/>
              <a:tblGrid>
                <a:gridCol w="1394804">
                  <a:extLst>
                    <a:ext uri="{9D8B030D-6E8A-4147-A177-3AD203B41FA5}">
                      <a16:colId xmlns:a16="http://schemas.microsoft.com/office/drawing/2014/main" val="20000"/>
                    </a:ext>
                  </a:extLst>
                </a:gridCol>
                <a:gridCol w="5729896">
                  <a:extLst>
                    <a:ext uri="{9D8B030D-6E8A-4147-A177-3AD203B41FA5}">
                      <a16:colId xmlns:a16="http://schemas.microsoft.com/office/drawing/2014/main" val="20001"/>
                    </a:ext>
                  </a:extLst>
                </a:gridCol>
              </a:tblGrid>
              <a:tr h="824728">
                <a:tc>
                  <a:txBody>
                    <a:bodyPr/>
                    <a:lstStyle/>
                    <a:p>
                      <a:pPr algn="ctr">
                        <a:lnSpc>
                          <a:spcPts val="2800"/>
                        </a:lnSpc>
                        <a:defRPr/>
                      </a:pPr>
                      <a:r>
                        <a:rPr lang="en-US" sz="2000" b="1">
                          <a:solidFill>
                            <a:srgbClr val="000000"/>
                          </a:solidFill>
                          <a:latin typeface="Arimo Bold"/>
                          <a:ea typeface="Arimo Bold"/>
                          <a:cs typeface="Arimo Bold"/>
                          <a:sym typeface="Arimo Bold"/>
                        </a:rPr>
                        <a:t>Status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Arimo Bold"/>
                          <a:ea typeface="Arimo Bold"/>
                          <a:cs typeface="Arimo Bold"/>
                          <a:sym typeface="Arimo Bold"/>
                        </a:rPr>
                        <a:t>Task</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759039">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Take an accounting class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4064">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Discuss accounting with a career counselor, academic advisor, or accounting professor</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12320">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Join an accounting club like Beta Alpha Psi</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283095">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Find an accounting internship or a CPA you can shadow for a day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59039">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Get involved with your local state CPA society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2" name="Freeform 12"/>
          <p:cNvSpPr/>
          <p:nvPr/>
        </p:nvSpPr>
        <p:spPr>
          <a:xfrm>
            <a:off x="10494415" y="445615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0494415" y="5380844"/>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10494415" y="6305531"/>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0494415" y="7370825"/>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10494415" y="8392278"/>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531390" y="8325603"/>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817870" y="376896"/>
            <a:ext cx="8932330" cy="2459584"/>
          </a:xfrm>
          <a:custGeom>
            <a:avLst/>
            <a:gdLst/>
            <a:ahLst/>
            <a:cxnLst/>
            <a:rect l="l" t="t" r="r" b="b"/>
            <a:pathLst>
              <a:path w="8932330" h="2459584">
                <a:moveTo>
                  <a:pt x="0" y="0"/>
                </a:moveTo>
                <a:lnTo>
                  <a:pt x="8932330" y="0"/>
                </a:lnTo>
                <a:lnTo>
                  <a:pt x="8932330" y="2459584"/>
                </a:lnTo>
                <a:lnTo>
                  <a:pt x="0" y="2459584"/>
                </a:lnTo>
                <a:lnTo>
                  <a:pt x="0" y="0"/>
                </a:lnTo>
                <a:close/>
              </a:path>
            </a:pathLst>
          </a:custGeom>
          <a:blipFill>
            <a:blip r:embed="rId3">
              <a:extLst>
                <a:ext uri="{96DAC541-7B7A-43D3-8B79-37D633B846F1}">
                  <asvg:svgBlip xmlns:asvg="http://schemas.microsoft.com/office/drawing/2016/SVG/main" r:embed="rId4"/>
                </a:ext>
              </a:extLst>
            </a:blip>
            <a:stretch>
              <a:fillRect t="-23562" b="-23562"/>
            </a:stretch>
          </a:blipFill>
        </p:spPr>
        <p:txBody>
          <a:bodyPr/>
          <a:lstStyle/>
          <a:p>
            <a:endParaRPr lang="en-US"/>
          </a:p>
        </p:txBody>
      </p:sp>
      <p:grpSp>
        <p:nvGrpSpPr>
          <p:cNvPr id="3" name="Group 3"/>
          <p:cNvGrpSpPr/>
          <p:nvPr/>
        </p:nvGrpSpPr>
        <p:grpSpPr>
          <a:xfrm>
            <a:off x="12039600" y="847231"/>
            <a:ext cx="4953000" cy="4448669"/>
            <a:chOff x="0" y="0"/>
            <a:chExt cx="6995160" cy="6995160"/>
          </a:xfrm>
        </p:grpSpPr>
        <p:sp>
          <p:nvSpPr>
            <p:cNvPr id="4" name="Freeform 4"/>
            <p:cNvSpPr/>
            <p:nvPr/>
          </p:nvSpPr>
          <p:spPr>
            <a:xfrm>
              <a:off x="0" y="0"/>
              <a:ext cx="6995160" cy="6995160"/>
            </a:xfrm>
            <a:custGeom>
              <a:avLst/>
              <a:gdLst/>
              <a:ahLst/>
              <a:cxnLst/>
              <a:rect l="l" t="t" r="r" b="b"/>
              <a:pathLst>
                <a:path w="6995160" h="6995160">
                  <a:moveTo>
                    <a:pt x="0" y="0"/>
                  </a:moveTo>
                  <a:lnTo>
                    <a:pt x="6995160" y="0"/>
                  </a:lnTo>
                  <a:lnTo>
                    <a:pt x="6995160" y="6995160"/>
                  </a:lnTo>
                  <a:lnTo>
                    <a:pt x="0" y="6995160"/>
                  </a:lnTo>
                  <a:close/>
                </a:path>
              </a:pathLst>
            </a:custGeom>
            <a:solidFill>
              <a:srgbClr val="FFFFFF"/>
            </a:solidFill>
          </p:spPr>
          <p:txBody>
            <a:bodyPr/>
            <a:lstStyle/>
            <a:p>
              <a:endParaRPr lang="en-US"/>
            </a:p>
          </p:txBody>
        </p:sp>
      </p:grpSp>
      <p:sp>
        <p:nvSpPr>
          <p:cNvPr id="5" name="TextBox 5"/>
          <p:cNvSpPr txBox="1"/>
          <p:nvPr/>
        </p:nvSpPr>
        <p:spPr>
          <a:xfrm>
            <a:off x="1698520" y="1040268"/>
            <a:ext cx="7171031" cy="1472134"/>
          </a:xfrm>
          <a:prstGeom prst="rect">
            <a:avLst/>
          </a:prstGeom>
        </p:spPr>
        <p:txBody>
          <a:bodyPr lIns="0" tIns="0" rIns="0" bIns="0" rtlCol="0" anchor="t">
            <a:spAutoFit/>
          </a:bodyPr>
          <a:lstStyle/>
          <a:p>
            <a:pPr algn="ctr">
              <a:lnSpc>
                <a:spcPts val="5598"/>
              </a:lnSpc>
            </a:pPr>
            <a:r>
              <a:rPr lang="en-US" sz="5599" dirty="0">
                <a:solidFill>
                  <a:srgbClr val="FFFFFF"/>
                </a:solidFill>
                <a:latin typeface="Canva Student Font"/>
                <a:ea typeface="Canva Student Font"/>
                <a:cs typeface="Canva Student Font"/>
                <a:sym typeface="Canva Student Font"/>
              </a:rPr>
              <a:t>Society of</a:t>
            </a:r>
            <a:br>
              <a:rPr lang="en-US" sz="5599" dirty="0">
                <a:solidFill>
                  <a:srgbClr val="FFFFFF"/>
                </a:solidFill>
                <a:latin typeface="Canva Student Font"/>
                <a:ea typeface="Canva Student Font"/>
                <a:cs typeface="Canva Student Font"/>
                <a:sym typeface="Canva Student Font"/>
              </a:rPr>
            </a:br>
            <a:r>
              <a:rPr lang="en-US" sz="5599" dirty="0">
                <a:solidFill>
                  <a:srgbClr val="FFFFFF"/>
                </a:solidFill>
                <a:latin typeface="Canva Student Font"/>
                <a:ea typeface="Canva Student Font"/>
                <a:cs typeface="Canva Student Font"/>
                <a:sym typeface="Canva Student Font"/>
              </a:rPr>
              <a:t>Louisiana CPAs</a:t>
            </a:r>
          </a:p>
        </p:txBody>
      </p:sp>
      <p:grpSp>
        <p:nvGrpSpPr>
          <p:cNvPr id="6" name="Group 6"/>
          <p:cNvGrpSpPr/>
          <p:nvPr/>
        </p:nvGrpSpPr>
        <p:grpSpPr>
          <a:xfrm>
            <a:off x="1698520" y="3526024"/>
            <a:ext cx="7171031" cy="2169907"/>
            <a:chOff x="0" y="0"/>
            <a:chExt cx="9561375" cy="1669224"/>
          </a:xfrm>
        </p:grpSpPr>
        <p:sp>
          <p:nvSpPr>
            <p:cNvPr id="7" name="Freeform 7"/>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FFFFFF"/>
            </a:solidFill>
          </p:spPr>
          <p:txBody>
            <a:bodyPr/>
            <a:lstStyle/>
            <a:p>
              <a:endParaRPr lang="en-US"/>
            </a:p>
          </p:txBody>
        </p:sp>
      </p:grpSp>
      <p:sp>
        <p:nvSpPr>
          <p:cNvPr id="8" name="TextBox 8"/>
          <p:cNvSpPr txBox="1"/>
          <p:nvPr/>
        </p:nvSpPr>
        <p:spPr>
          <a:xfrm>
            <a:off x="2244623" y="3760471"/>
            <a:ext cx="6078704" cy="1774717"/>
          </a:xfrm>
          <a:prstGeom prst="rect">
            <a:avLst/>
          </a:prstGeom>
        </p:spPr>
        <p:txBody>
          <a:bodyPr lIns="0" tIns="0" rIns="0" bIns="0" rtlCol="0" anchor="t">
            <a:spAutoFit/>
          </a:bodyPr>
          <a:lstStyle/>
          <a:p>
            <a:pPr algn="ctr">
              <a:lnSpc>
                <a:spcPts val="3499"/>
              </a:lnSpc>
            </a:pPr>
            <a:r>
              <a:rPr lang="en-US" sz="2499" dirty="0">
                <a:solidFill>
                  <a:srgbClr val="492DA8"/>
                </a:solidFill>
                <a:latin typeface="DM Sans"/>
                <a:ea typeface="DM Sans"/>
                <a:cs typeface="DM Sans"/>
                <a:sym typeface="DM Sans"/>
              </a:rPr>
              <a:t>We represent CPAs in public practice, industry, government, and education—and those on the path</a:t>
            </a:r>
            <a:br>
              <a:rPr lang="en-US" sz="2499" dirty="0">
                <a:solidFill>
                  <a:srgbClr val="492DA8"/>
                </a:solidFill>
                <a:latin typeface="DM Sans"/>
                <a:ea typeface="DM Sans"/>
                <a:cs typeface="DM Sans"/>
                <a:sym typeface="DM Sans"/>
              </a:rPr>
            </a:br>
            <a:r>
              <a:rPr lang="en-US" sz="2499" dirty="0">
                <a:solidFill>
                  <a:srgbClr val="492DA8"/>
                </a:solidFill>
                <a:latin typeface="DM Sans"/>
                <a:ea typeface="DM Sans"/>
                <a:cs typeface="DM Sans"/>
                <a:sym typeface="DM Sans"/>
              </a:rPr>
              <a:t>to becoming CPAs.</a:t>
            </a:r>
          </a:p>
        </p:txBody>
      </p:sp>
      <p:grpSp>
        <p:nvGrpSpPr>
          <p:cNvPr id="9" name="Group 9"/>
          <p:cNvGrpSpPr/>
          <p:nvPr/>
        </p:nvGrpSpPr>
        <p:grpSpPr>
          <a:xfrm>
            <a:off x="1716105" y="6229695"/>
            <a:ext cx="7171031" cy="1251918"/>
            <a:chOff x="0" y="0"/>
            <a:chExt cx="9561375" cy="1669224"/>
          </a:xfrm>
        </p:grpSpPr>
        <p:sp>
          <p:nvSpPr>
            <p:cNvPr id="10" name="Freeform 10"/>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D2FFE5"/>
            </a:solidFill>
          </p:spPr>
          <p:txBody>
            <a:bodyPr/>
            <a:lstStyle/>
            <a:p>
              <a:endParaRPr lang="en-US"/>
            </a:p>
          </p:txBody>
        </p:sp>
      </p:grpSp>
      <p:sp>
        <p:nvSpPr>
          <p:cNvPr id="11" name="TextBox 11"/>
          <p:cNvSpPr txBox="1"/>
          <p:nvPr/>
        </p:nvSpPr>
        <p:spPr>
          <a:xfrm>
            <a:off x="2227099" y="6615398"/>
            <a:ext cx="6078704" cy="453907"/>
          </a:xfrm>
          <a:prstGeom prst="rect">
            <a:avLst/>
          </a:prstGeom>
        </p:spPr>
        <p:txBody>
          <a:bodyPr lIns="0" tIns="0" rIns="0" bIns="0" rtlCol="0" anchor="t">
            <a:spAutoFit/>
          </a:bodyPr>
          <a:lstStyle/>
          <a:p>
            <a:pPr algn="ctr">
              <a:lnSpc>
                <a:spcPts val="3499"/>
              </a:lnSpc>
            </a:pPr>
            <a:r>
              <a:rPr lang="en-US" sz="3200" dirty="0">
                <a:solidFill>
                  <a:srgbClr val="492DA8"/>
                </a:solidFill>
                <a:latin typeface="DM Sans"/>
                <a:ea typeface="DM Sans"/>
                <a:cs typeface="DM Sans"/>
                <a:sym typeface="DM Sans"/>
              </a:rPr>
              <a:t>Learn more at </a:t>
            </a:r>
            <a:r>
              <a:rPr lang="en-US" sz="3200" dirty="0" err="1">
                <a:solidFill>
                  <a:srgbClr val="492DA8"/>
                </a:solidFill>
                <a:latin typeface="DM Sans"/>
                <a:ea typeface="DM Sans"/>
                <a:cs typeface="DM Sans"/>
                <a:sym typeface="DM Sans"/>
              </a:rPr>
              <a:t>Louisiana.cpa</a:t>
            </a:r>
            <a:endParaRPr lang="en-US" sz="3200" dirty="0">
              <a:solidFill>
                <a:srgbClr val="492DA8"/>
              </a:solidFill>
              <a:latin typeface="DM Sans"/>
              <a:ea typeface="DM Sans"/>
              <a:cs typeface="DM Sans"/>
              <a:sym typeface="DM Sans"/>
            </a:endParaRPr>
          </a:p>
        </p:txBody>
      </p:sp>
      <p:grpSp>
        <p:nvGrpSpPr>
          <p:cNvPr id="12" name="Group 12"/>
          <p:cNvGrpSpPr/>
          <p:nvPr/>
        </p:nvGrpSpPr>
        <p:grpSpPr>
          <a:xfrm>
            <a:off x="1698480" y="8015329"/>
            <a:ext cx="7171031" cy="1251918"/>
            <a:chOff x="0" y="0"/>
            <a:chExt cx="9561375" cy="1669224"/>
          </a:xfrm>
        </p:grpSpPr>
        <p:sp>
          <p:nvSpPr>
            <p:cNvPr id="13" name="Freeform 13"/>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3A5DAE"/>
            </a:solidFill>
          </p:spPr>
          <p:txBody>
            <a:bodyPr/>
            <a:lstStyle/>
            <a:p>
              <a:endParaRPr lang="en-US"/>
            </a:p>
          </p:txBody>
        </p:sp>
      </p:grpSp>
      <p:sp>
        <p:nvSpPr>
          <p:cNvPr id="14" name="TextBox 14"/>
          <p:cNvSpPr txBox="1"/>
          <p:nvPr/>
        </p:nvSpPr>
        <p:spPr>
          <a:xfrm>
            <a:off x="2262269" y="8193192"/>
            <a:ext cx="6078704" cy="877035"/>
          </a:xfrm>
          <a:prstGeom prst="rect">
            <a:avLst/>
          </a:prstGeom>
        </p:spPr>
        <p:txBody>
          <a:bodyPr lIns="0" tIns="0" rIns="0" bIns="0" rtlCol="0" anchor="t">
            <a:spAutoFit/>
          </a:bodyPr>
          <a:lstStyle/>
          <a:p>
            <a:pPr algn="ctr">
              <a:lnSpc>
                <a:spcPts val="3499"/>
              </a:lnSpc>
            </a:pPr>
            <a:r>
              <a:rPr lang="en-US" sz="2499" dirty="0">
                <a:solidFill>
                  <a:srgbClr val="FFFFFF"/>
                </a:solidFill>
                <a:latin typeface="DM Sans"/>
                <a:ea typeface="DM Sans"/>
                <a:cs typeface="DM Sans"/>
                <a:sym typeface="DM Sans"/>
              </a:rPr>
              <a:t>How can we help?.</a:t>
            </a:r>
            <a:br>
              <a:rPr lang="en-US" sz="2499" dirty="0">
                <a:solidFill>
                  <a:srgbClr val="FFFFFF"/>
                </a:solidFill>
                <a:latin typeface="DM Sans"/>
                <a:ea typeface="DM Sans"/>
                <a:cs typeface="DM Sans"/>
                <a:sym typeface="DM Sans"/>
              </a:rPr>
            </a:br>
            <a:r>
              <a:rPr lang="en-US" sz="2499" dirty="0">
                <a:solidFill>
                  <a:srgbClr val="FFFFFF"/>
                </a:solidFill>
                <a:latin typeface="DM Sans"/>
                <a:ea typeface="DM Sans"/>
                <a:cs typeface="DM Sans"/>
                <a:sym typeface="DM Sans"/>
              </a:rPr>
              <a:t>What would you like to know?</a:t>
            </a:r>
          </a:p>
        </p:txBody>
      </p:sp>
      <p:pic>
        <p:nvPicPr>
          <p:cNvPr id="22" name="Picture 21">
            <a:extLst>
              <a:ext uri="{FF2B5EF4-FFF2-40B4-BE49-F238E27FC236}">
                <a16:creationId xmlns:a16="http://schemas.microsoft.com/office/drawing/2014/main" id="{14CBACAE-8658-8DE5-A45C-D1667AF71BB4}"/>
              </a:ext>
            </a:extLst>
          </p:cNvPr>
          <p:cNvPicPr>
            <a:picLocks noChangeAspect="1"/>
          </p:cNvPicPr>
          <p:nvPr/>
        </p:nvPicPr>
        <p:blipFill>
          <a:blip r:embed="rId5"/>
          <a:srcRect l="39003" t="31042" r="39212" b="30834"/>
          <a:stretch>
            <a:fillRect/>
          </a:stretch>
        </p:blipFill>
        <p:spPr>
          <a:xfrm>
            <a:off x="12479215" y="5695849"/>
            <a:ext cx="4110265" cy="4110265"/>
          </a:xfrm>
          <a:prstGeom prst="rect">
            <a:avLst/>
          </a:prstGeom>
        </p:spPr>
      </p:pic>
      <p:pic>
        <p:nvPicPr>
          <p:cNvPr id="26" name="Picture 25" descr="A map of the state of louisiana&#10;&#10;AI-generated content may be incorrect.">
            <a:extLst>
              <a:ext uri="{FF2B5EF4-FFF2-40B4-BE49-F238E27FC236}">
                <a16:creationId xmlns:a16="http://schemas.microsoft.com/office/drawing/2014/main" id="{B62A8614-5DF5-1F5C-4D1E-A43913A767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38538" y="1040268"/>
            <a:ext cx="4245080" cy="396736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1" y="0"/>
                </a:lnTo>
                <a:lnTo>
                  <a:pt x="17004881"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t="-9" b="-9"/>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l="-6" r="-6"/>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l="-76" r="-76"/>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t="-131" b="-131"/>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l="-86" r="-86"/>
            </a:stretch>
          </a:blipFill>
        </p:spPr>
        <p:txBody>
          <a:bodyPr/>
          <a:lstStyle/>
          <a:p>
            <a:endParaRPr lang="en-US"/>
          </a:p>
        </p:txBody>
      </p:sp>
      <p:sp>
        <p:nvSpPr>
          <p:cNvPr id="7" name="TextBox 7"/>
          <p:cNvSpPr txBox="1"/>
          <p:nvPr/>
        </p:nvSpPr>
        <p:spPr>
          <a:xfrm>
            <a:off x="3434604" y="3788823"/>
            <a:ext cx="11765158" cy="3333758"/>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would you rather...</a:t>
            </a:r>
          </a:p>
        </p:txBody>
      </p:sp>
      <p:sp>
        <p:nvSpPr>
          <p:cNvPr id="8" name="TextBox 8"/>
          <p:cNvSpPr txBox="1"/>
          <p:nvPr/>
        </p:nvSpPr>
        <p:spPr>
          <a:xfrm>
            <a:off x="3434604" y="7225339"/>
            <a:ext cx="11765158" cy="491481"/>
          </a:xfrm>
          <a:prstGeom prst="rect">
            <a:avLst/>
          </a:prstGeom>
        </p:spPr>
        <p:txBody>
          <a:bodyPr lIns="0" tIns="0" rIns="0" bIns="0" rtlCol="0" anchor="t">
            <a:spAutoFit/>
          </a:bodyPr>
          <a:lstStyle/>
          <a:p>
            <a:pPr algn="ctr">
              <a:lnSpc>
                <a:spcPts val="4200"/>
              </a:lnSpc>
            </a:pPr>
            <a:r>
              <a:rPr lang="en-US" sz="3000" b="1" dirty="0">
                <a:solidFill>
                  <a:srgbClr val="000000"/>
                </a:solidFill>
                <a:latin typeface="Arimo Bold"/>
                <a:ea typeface="Arimo Bold"/>
                <a:cs typeface="Arimo Bold"/>
                <a:sym typeface="Arimo Bold"/>
              </a:rPr>
              <a:t>Optional End of Presentation Activity #1</a:t>
            </a:r>
          </a:p>
        </p:txBody>
      </p:sp>
      <p:sp>
        <p:nvSpPr>
          <p:cNvPr id="9" name="Freeform 9"/>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t="-50" b="-50"/>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871719" y="4200038"/>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104" r="-104"/>
            </a:stretch>
          </a:blipFill>
        </p:spPr>
        <p:txBody>
          <a:bodyPr/>
          <a:lstStyle/>
          <a:p>
            <a:endParaRPr lang="en-US"/>
          </a:p>
        </p:txBody>
      </p:sp>
      <p:sp>
        <p:nvSpPr>
          <p:cNvPr id="6" name="Freeform 6"/>
          <p:cNvSpPr/>
          <p:nvPr/>
        </p:nvSpPr>
        <p:spPr>
          <a:xfrm>
            <a:off x="10345976" y="4200038"/>
            <a:ext cx="4303059" cy="4114800"/>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t="-205" b="-205"/>
            </a:stretch>
          </a:blipFill>
        </p:spPr>
        <p:txBody>
          <a:bodyPr/>
          <a:lstStyle/>
          <a:p>
            <a:endParaRPr lang="en-US"/>
          </a:p>
        </p:txBody>
      </p:sp>
      <p:sp>
        <p:nvSpPr>
          <p:cNvPr id="7" name="TextBox 7"/>
          <p:cNvSpPr txBox="1"/>
          <p:nvPr/>
        </p:nvSpPr>
        <p:spPr>
          <a:xfrm>
            <a:off x="3859485" y="1102868"/>
            <a:ext cx="10569029"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Work in a cube or travel for your job?</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920993" y="4200038"/>
            <a:ext cx="1903095" cy="4114800"/>
          </a:xfrm>
          <a:custGeom>
            <a:avLst/>
            <a:gdLst/>
            <a:ahLst/>
            <a:cxnLst/>
            <a:rect l="l" t="t" r="r" b="b"/>
            <a:pathLst>
              <a:path w="1903095" h="4114800">
                <a:moveTo>
                  <a:pt x="0" y="0"/>
                </a:moveTo>
                <a:lnTo>
                  <a:pt x="1903095" y="0"/>
                </a:lnTo>
                <a:lnTo>
                  <a:pt x="190309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550" r="-550"/>
            </a:stretch>
          </a:blipFill>
        </p:spPr>
        <p:txBody>
          <a:bodyPr/>
          <a:lstStyle/>
          <a:p>
            <a:endParaRPr lang="en-US"/>
          </a:p>
        </p:txBody>
      </p:sp>
      <p:sp>
        <p:nvSpPr>
          <p:cNvPr id="6" name="Freeform 6"/>
          <p:cNvSpPr/>
          <p:nvPr/>
        </p:nvSpPr>
        <p:spPr>
          <a:xfrm>
            <a:off x="10532688" y="4200038"/>
            <a:ext cx="3929634" cy="41148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t="-62" b="-62"/>
            </a:stretch>
          </a:blipFill>
        </p:spPr>
        <p:txBody>
          <a:bodyPr/>
          <a:lstStyle/>
          <a:p>
            <a:endParaRPr lang="en-US"/>
          </a:p>
        </p:txBody>
      </p:sp>
      <p:sp>
        <p:nvSpPr>
          <p:cNvPr id="7" name="TextBox 7"/>
          <p:cNvSpPr txBox="1"/>
          <p:nvPr/>
        </p:nvSpPr>
        <p:spPr>
          <a:xfrm>
            <a:off x="4148063" y="1102868"/>
            <a:ext cx="9991874"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Work by yourself or work in a team?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7579369" cy="16608179"/>
          </a:xfrm>
          <a:custGeom>
            <a:avLst/>
            <a:gdLst/>
            <a:ahLst/>
            <a:cxnLst/>
            <a:rect l="l" t="t" r="r" b="b"/>
            <a:pathLst>
              <a:path w="7579369" h="16608179">
                <a:moveTo>
                  <a:pt x="0" y="0"/>
                </a:moveTo>
                <a:lnTo>
                  <a:pt x="7579369" y="0"/>
                </a:lnTo>
                <a:lnTo>
                  <a:pt x="7579369" y="16608179"/>
                </a:lnTo>
                <a:lnTo>
                  <a:pt x="0" y="16608179"/>
                </a:lnTo>
                <a:lnTo>
                  <a:pt x="0" y="0"/>
                </a:lnTo>
                <a:close/>
              </a:path>
            </a:pathLst>
          </a:custGeom>
          <a:blipFill>
            <a:blip r:embed="rId3">
              <a:extLst>
                <a:ext uri="{96DAC541-7B7A-43D3-8B79-37D633B846F1}">
                  <asvg:svgBlip xmlns:asvg="http://schemas.microsoft.com/office/drawing/2016/SVG/main" r:embed="rId4"/>
                </a:ext>
              </a:extLst>
            </a:blip>
            <a:stretch>
              <a:fillRect t="-50" b="-50"/>
            </a:stretch>
          </a:blipFill>
        </p:spPr>
        <p:txBody>
          <a:bodyPr/>
          <a:lstStyle/>
          <a:p>
            <a:endParaRPr lang="en-US"/>
          </a:p>
        </p:txBody>
      </p:sp>
      <p:grpSp>
        <p:nvGrpSpPr>
          <p:cNvPr id="3" name="Group 3"/>
          <p:cNvGrpSpPr/>
          <p:nvPr/>
        </p:nvGrpSpPr>
        <p:grpSpPr>
          <a:xfrm>
            <a:off x="1754980" y="2226791"/>
            <a:ext cx="5668414" cy="7105998"/>
            <a:chOff x="0" y="0"/>
            <a:chExt cx="7557885" cy="9474664"/>
          </a:xfrm>
        </p:grpSpPr>
        <p:sp>
          <p:nvSpPr>
            <p:cNvPr id="4" name="Freeform 4"/>
            <p:cNvSpPr/>
            <p:nvPr/>
          </p:nvSpPr>
          <p:spPr>
            <a:xfrm>
              <a:off x="0" y="0"/>
              <a:ext cx="7557897" cy="9474708"/>
            </a:xfrm>
            <a:custGeom>
              <a:avLst/>
              <a:gdLst/>
              <a:ahLst/>
              <a:cxnLst/>
              <a:rect l="l" t="t" r="r" b="b"/>
              <a:pathLst>
                <a:path w="7557897" h="9474708">
                  <a:moveTo>
                    <a:pt x="0" y="0"/>
                  </a:moveTo>
                  <a:lnTo>
                    <a:pt x="7557897" y="0"/>
                  </a:lnTo>
                  <a:lnTo>
                    <a:pt x="7557897" y="9474708"/>
                  </a:lnTo>
                  <a:lnTo>
                    <a:pt x="0" y="9474708"/>
                  </a:lnTo>
                  <a:lnTo>
                    <a:pt x="0" y="0"/>
                  </a:lnTo>
                  <a:close/>
                </a:path>
              </a:pathLst>
            </a:custGeom>
            <a:blipFill>
              <a:blip r:embed="rId5"/>
              <a:stretch>
                <a:fillRect t="-9926" b="-9925"/>
              </a:stretch>
            </a:blipFill>
          </p:spPr>
          <p:txBody>
            <a:bodyPr/>
            <a:lstStyle/>
            <a:p>
              <a:endParaRPr lang="en-US"/>
            </a:p>
          </p:txBody>
        </p:sp>
      </p:grpSp>
      <p:sp>
        <p:nvSpPr>
          <p:cNvPr id="5" name="TextBox 5"/>
          <p:cNvSpPr txBox="1"/>
          <p:nvPr/>
        </p:nvSpPr>
        <p:spPr>
          <a:xfrm>
            <a:off x="9809699" y="2014360"/>
            <a:ext cx="7449601" cy="2281238"/>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Career Aspirations</a:t>
            </a:r>
          </a:p>
        </p:txBody>
      </p:sp>
      <p:sp>
        <p:nvSpPr>
          <p:cNvPr id="6" name="TextBox 6"/>
          <p:cNvSpPr txBox="1"/>
          <p:nvPr/>
        </p:nvSpPr>
        <p:spPr>
          <a:xfrm>
            <a:off x="9809699" y="4398355"/>
            <a:ext cx="7449601" cy="583406"/>
          </a:xfrm>
          <a:prstGeom prst="rect">
            <a:avLst/>
          </a:prstGeom>
        </p:spPr>
        <p:txBody>
          <a:bodyPr lIns="0" tIns="0" rIns="0" bIns="0" rtlCol="0" anchor="t">
            <a:spAutoFit/>
          </a:bodyPr>
          <a:lstStyle/>
          <a:p>
            <a:pPr algn="l">
              <a:lnSpc>
                <a:spcPts val="4200"/>
              </a:lnSpc>
            </a:pPr>
            <a:r>
              <a:rPr lang="en-US" sz="3000" b="1">
                <a:solidFill>
                  <a:srgbClr val="FFFFFF"/>
                </a:solidFill>
                <a:latin typeface="Arimo Bold"/>
                <a:ea typeface="Arimo Bold"/>
                <a:cs typeface="Arimo Bold"/>
                <a:sym typeface="Arimo Bold"/>
              </a:rPr>
              <a:t>Dream roles in dream companies</a:t>
            </a:r>
          </a:p>
        </p:txBody>
      </p:sp>
      <p:sp>
        <p:nvSpPr>
          <p:cNvPr id="7" name="TextBox 7"/>
          <p:cNvSpPr txBox="1"/>
          <p:nvPr/>
        </p:nvSpPr>
        <p:spPr>
          <a:xfrm>
            <a:off x="9809699" y="5969745"/>
            <a:ext cx="7449601" cy="567184"/>
          </a:xfrm>
          <a:prstGeom prst="rect">
            <a:avLst/>
          </a:prstGeom>
        </p:spPr>
        <p:txBody>
          <a:bodyPr lIns="0" tIns="0" rIns="0" bIns="0" rtlCol="0" anchor="t">
            <a:spAutoFit/>
          </a:bodyPr>
          <a:lstStyle/>
          <a:p>
            <a:pPr algn="l">
              <a:lnSpc>
                <a:spcPts val="4200"/>
              </a:lnSpc>
            </a:pPr>
            <a:r>
              <a:rPr lang="en-US" sz="3500" b="1">
                <a:solidFill>
                  <a:srgbClr val="FFFFFF"/>
                </a:solidFill>
                <a:latin typeface="Arimo Bold"/>
                <a:ea typeface="Arimo Bold"/>
                <a:cs typeface="Arimo Bold"/>
                <a:sym typeface="Arimo Bold"/>
              </a:rPr>
              <a:t>What is your dream job?</a:t>
            </a:r>
          </a:p>
        </p:txBody>
      </p:sp>
      <p:sp>
        <p:nvSpPr>
          <p:cNvPr id="8" name="TextBox 8"/>
          <p:cNvSpPr txBox="1"/>
          <p:nvPr/>
        </p:nvSpPr>
        <p:spPr>
          <a:xfrm>
            <a:off x="9809699" y="6797853"/>
            <a:ext cx="7449601" cy="1771854"/>
          </a:xfrm>
          <a:prstGeom prst="rect">
            <a:avLst/>
          </a:prstGeom>
        </p:spPr>
        <p:txBody>
          <a:bodyPr lIns="0" tIns="0" rIns="0" bIns="0" rtlCol="0" anchor="t">
            <a:spAutoFit/>
          </a:bodyPr>
          <a:lstStyle/>
          <a:p>
            <a:pPr algn="l">
              <a:lnSpc>
                <a:spcPts val="3499"/>
              </a:lnSpc>
            </a:pPr>
            <a:r>
              <a:rPr lang="en-US" sz="3200">
                <a:solidFill>
                  <a:srgbClr val="FFFFFF"/>
                </a:solidFill>
                <a:latin typeface="DM Sans"/>
                <a:ea typeface="DM Sans"/>
                <a:cs typeface="DM Sans"/>
                <a:sym typeface="DM Sans"/>
              </a:rPr>
              <a:t>Company name:</a:t>
            </a:r>
          </a:p>
          <a:p>
            <a:pPr algn="l">
              <a:lnSpc>
                <a:spcPts val="3499"/>
              </a:lnSpc>
            </a:pPr>
            <a:r>
              <a:rPr lang="en-US" sz="3200">
                <a:solidFill>
                  <a:srgbClr val="FFFFFF"/>
                </a:solidFill>
                <a:latin typeface="DM Sans"/>
                <a:ea typeface="DM Sans"/>
                <a:cs typeface="DM Sans"/>
                <a:sym typeface="DM Sans"/>
              </a:rPr>
              <a:t>Job title:</a:t>
            </a:r>
          </a:p>
          <a:p>
            <a:pPr algn="l">
              <a:lnSpc>
                <a:spcPts val="3499"/>
              </a:lnSpc>
            </a:pPr>
            <a:r>
              <a:rPr lang="en-US" sz="3200">
                <a:solidFill>
                  <a:srgbClr val="FFFFFF"/>
                </a:solidFill>
                <a:latin typeface="DM Sans"/>
                <a:ea typeface="DM Sans"/>
                <a:cs typeface="DM Sans"/>
                <a:sym typeface="DM Sans"/>
              </a:rPr>
              <a:t>Responsibilities:</a:t>
            </a:r>
          </a:p>
          <a:p>
            <a:pPr algn="l">
              <a:lnSpc>
                <a:spcPts val="3499"/>
              </a:lnSpc>
            </a:pPr>
            <a:r>
              <a:rPr lang="en-US" sz="3200">
                <a:solidFill>
                  <a:srgbClr val="FFFFFF"/>
                </a:solidFill>
                <a:latin typeface="DM Sans"/>
                <a:ea typeface="DM Sans"/>
                <a:cs typeface="DM Sans"/>
                <a:sym typeface="DM Sans"/>
              </a:rPr>
              <a:t>Why this is my dream job:</a:t>
            </a:r>
          </a:p>
        </p:txBody>
      </p:sp>
      <p:sp>
        <p:nvSpPr>
          <p:cNvPr id="9" name="Freeform 9"/>
          <p:cNvSpPr/>
          <p:nvPr/>
        </p:nvSpPr>
        <p:spPr>
          <a:xfrm>
            <a:off x="5834761" y="5176110"/>
            <a:ext cx="3177265" cy="1207361"/>
          </a:xfrm>
          <a:custGeom>
            <a:avLst/>
            <a:gdLst/>
            <a:ahLst/>
            <a:cxnLst/>
            <a:rect l="l" t="t" r="r" b="b"/>
            <a:pathLst>
              <a:path w="3177265" h="1207361">
                <a:moveTo>
                  <a:pt x="0" y="0"/>
                </a:moveTo>
                <a:lnTo>
                  <a:pt x="3177265" y="0"/>
                </a:lnTo>
                <a:lnTo>
                  <a:pt x="3177265" y="1207361"/>
                </a:lnTo>
                <a:lnTo>
                  <a:pt x="0" y="1207361"/>
                </a:lnTo>
                <a:lnTo>
                  <a:pt x="0" y="0"/>
                </a:lnTo>
                <a:close/>
              </a:path>
            </a:pathLst>
          </a:custGeom>
          <a:blipFill>
            <a:blip r:embed="rId6">
              <a:extLst>
                <a:ext uri="{96DAC541-7B7A-43D3-8B79-37D633B846F1}">
                  <asvg:svgBlip xmlns:asvg="http://schemas.microsoft.com/office/drawing/2016/SVG/main" r:embed="rId7"/>
                </a:ext>
              </a:extLst>
            </a:blip>
            <a:stretch>
              <a:fillRect t="-425" b="-425"/>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748773" y="4200038"/>
            <a:ext cx="4247535" cy="411480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t="-108" b="-108"/>
            </a:stretch>
          </a:blipFill>
        </p:spPr>
        <p:txBody>
          <a:bodyPr/>
          <a:lstStyle/>
          <a:p>
            <a:endParaRPr lang="en-US"/>
          </a:p>
        </p:txBody>
      </p:sp>
      <p:sp>
        <p:nvSpPr>
          <p:cNvPr id="6" name="Freeform 6"/>
          <p:cNvSpPr/>
          <p:nvPr/>
        </p:nvSpPr>
        <p:spPr>
          <a:xfrm>
            <a:off x="10702424" y="4200038"/>
            <a:ext cx="3590163" cy="4114800"/>
          </a:xfrm>
          <a:custGeom>
            <a:avLst/>
            <a:gdLst/>
            <a:ahLst/>
            <a:cxnLst/>
            <a:rect l="l" t="t" r="r" b="b"/>
            <a:pathLst>
              <a:path w="3590163" h="4114800">
                <a:moveTo>
                  <a:pt x="0" y="0"/>
                </a:moveTo>
                <a:lnTo>
                  <a:pt x="3590163" y="0"/>
                </a:lnTo>
                <a:lnTo>
                  <a:pt x="359016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143" r="-143"/>
            </a:stretch>
          </a:blipFill>
        </p:spPr>
        <p:txBody>
          <a:bodyPr/>
          <a:lstStyle/>
          <a:p>
            <a:endParaRPr lang="en-US"/>
          </a:p>
        </p:txBody>
      </p:sp>
      <p:sp>
        <p:nvSpPr>
          <p:cNvPr id="7" name="TextBox 7"/>
          <p:cNvSpPr txBox="1"/>
          <p:nvPr/>
        </p:nvSpPr>
        <p:spPr>
          <a:xfrm>
            <a:off x="3498503" y="1102868"/>
            <a:ext cx="11290995"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investigate fraud or help save our planet?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596459" y="4200038"/>
            <a:ext cx="2083117" cy="4114800"/>
          </a:xfrm>
          <a:custGeom>
            <a:avLst/>
            <a:gdLst/>
            <a:ahLst/>
            <a:cxnLst/>
            <a:rect l="l" t="t" r="r" b="b"/>
            <a:pathLst>
              <a:path w="2083117" h="4114800">
                <a:moveTo>
                  <a:pt x="0" y="0"/>
                </a:moveTo>
                <a:lnTo>
                  <a:pt x="2083117" y="0"/>
                </a:lnTo>
                <a:lnTo>
                  <a:pt x="20831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297" r="-297"/>
            </a:stretch>
          </a:blipFill>
        </p:spPr>
        <p:txBody>
          <a:bodyPr/>
          <a:lstStyle/>
          <a:p>
            <a:endParaRPr lang="en-US"/>
          </a:p>
        </p:txBody>
      </p:sp>
      <p:sp>
        <p:nvSpPr>
          <p:cNvPr id="6" name="Freeform 6"/>
          <p:cNvSpPr/>
          <p:nvPr/>
        </p:nvSpPr>
        <p:spPr>
          <a:xfrm>
            <a:off x="11329931" y="4200038"/>
            <a:ext cx="2335149" cy="4114800"/>
          </a:xfrm>
          <a:custGeom>
            <a:avLst/>
            <a:gdLst/>
            <a:ahLst/>
            <a:cxnLst/>
            <a:rect l="l" t="t" r="r" b="b"/>
            <a:pathLst>
              <a:path w="2335149" h="4114800">
                <a:moveTo>
                  <a:pt x="0" y="0"/>
                </a:moveTo>
                <a:lnTo>
                  <a:pt x="2335149" y="0"/>
                </a:lnTo>
                <a:lnTo>
                  <a:pt x="233514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375" r="-375"/>
            </a:stretch>
          </a:blipFill>
        </p:spPr>
        <p:txBody>
          <a:bodyPr/>
          <a:lstStyle/>
          <a:p>
            <a:endParaRPr lang="en-US"/>
          </a:p>
        </p:txBody>
      </p:sp>
      <p:sp>
        <p:nvSpPr>
          <p:cNvPr id="7" name="TextBox 7"/>
          <p:cNvSpPr txBox="1"/>
          <p:nvPr/>
        </p:nvSpPr>
        <p:spPr>
          <a:xfrm>
            <a:off x="4774704" y="1102868"/>
            <a:ext cx="8738592"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track the money or tell a story?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815141" y="420003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0508910" y="4549731"/>
            <a:ext cx="3977191" cy="3415413"/>
          </a:xfrm>
          <a:custGeom>
            <a:avLst/>
            <a:gdLst/>
            <a:ahLst/>
            <a:cxnLst/>
            <a:rect l="l" t="t" r="r" b="b"/>
            <a:pathLst>
              <a:path w="3977191" h="3415413">
                <a:moveTo>
                  <a:pt x="0" y="0"/>
                </a:moveTo>
                <a:lnTo>
                  <a:pt x="3977191" y="0"/>
                </a:lnTo>
                <a:lnTo>
                  <a:pt x="3977191" y="3415413"/>
                </a:lnTo>
                <a:lnTo>
                  <a:pt x="0" y="3415413"/>
                </a:lnTo>
                <a:lnTo>
                  <a:pt x="0" y="0"/>
                </a:lnTo>
                <a:close/>
              </a:path>
            </a:pathLst>
          </a:custGeom>
          <a:blipFill>
            <a:blip r:embed="rId8">
              <a:extLst>
                <a:ext uri="{96DAC541-7B7A-43D3-8B79-37D633B846F1}">
                  <asvg:svgBlip xmlns:asvg="http://schemas.microsoft.com/office/drawing/2016/SVG/main" r:embed="rId9"/>
                </a:ext>
              </a:extLst>
            </a:blip>
            <a:stretch>
              <a:fillRect t="-145" b="-145"/>
            </a:stretch>
          </a:blipFill>
        </p:spPr>
        <p:txBody>
          <a:bodyPr/>
          <a:lstStyle/>
          <a:p>
            <a:endParaRPr lang="en-US"/>
          </a:p>
        </p:txBody>
      </p:sp>
      <p:sp>
        <p:nvSpPr>
          <p:cNvPr id="7" name="TextBox 7"/>
          <p:cNvSpPr txBox="1"/>
          <p:nvPr/>
        </p:nvSpPr>
        <p:spPr>
          <a:xfrm>
            <a:off x="2895600" y="1102868"/>
            <a:ext cx="12880628" cy="796945"/>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work for a company or own your own business?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928305"/>
            <a:ext cx="5439970" cy="724276"/>
            <a:chOff x="0" y="0"/>
            <a:chExt cx="7253293" cy="965701"/>
          </a:xfrm>
        </p:grpSpPr>
        <p:sp>
          <p:nvSpPr>
            <p:cNvPr id="3" name="Freeform 3"/>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FFFF"/>
            </a:solidFill>
          </p:spPr>
          <p:txBody>
            <a:bodyPr/>
            <a:lstStyle/>
            <a:p>
              <a:endParaRPr lang="en-US"/>
            </a:p>
          </p:txBody>
        </p:sp>
      </p:grpSp>
      <p:sp>
        <p:nvSpPr>
          <p:cNvPr id="4" name="TextBox 4"/>
          <p:cNvSpPr txBox="1"/>
          <p:nvPr/>
        </p:nvSpPr>
        <p:spPr>
          <a:xfrm>
            <a:off x="1443022" y="8011519"/>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Keep track of the money</a:t>
            </a:r>
          </a:p>
        </p:txBody>
      </p:sp>
      <p:grpSp>
        <p:nvGrpSpPr>
          <p:cNvPr id="5" name="Group 5"/>
          <p:cNvGrpSpPr/>
          <p:nvPr/>
        </p:nvGrpSpPr>
        <p:grpSpPr>
          <a:xfrm>
            <a:off x="1028700" y="9112936"/>
            <a:ext cx="5439970" cy="724276"/>
            <a:chOff x="0" y="0"/>
            <a:chExt cx="7253293" cy="965701"/>
          </a:xfrm>
        </p:grpSpPr>
        <p:sp>
          <p:nvSpPr>
            <p:cNvPr id="6" name="Freeform 6"/>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A300"/>
            </a:solidFill>
          </p:spPr>
          <p:txBody>
            <a:bodyPr/>
            <a:lstStyle/>
            <a:p>
              <a:endParaRPr lang="en-US"/>
            </a:p>
          </p:txBody>
        </p:sp>
      </p:grpSp>
      <p:sp>
        <p:nvSpPr>
          <p:cNvPr id="7" name="TextBox 7"/>
          <p:cNvSpPr txBox="1"/>
          <p:nvPr/>
        </p:nvSpPr>
        <p:spPr>
          <a:xfrm>
            <a:off x="1443022" y="9196150"/>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Work for a company</a:t>
            </a:r>
          </a:p>
        </p:txBody>
      </p:sp>
      <p:grpSp>
        <p:nvGrpSpPr>
          <p:cNvPr id="8" name="Group 8"/>
          <p:cNvGrpSpPr/>
          <p:nvPr/>
        </p:nvGrpSpPr>
        <p:grpSpPr>
          <a:xfrm>
            <a:off x="7710047" y="7928305"/>
            <a:ext cx="5439970" cy="724276"/>
            <a:chOff x="0" y="0"/>
            <a:chExt cx="7253293" cy="965701"/>
          </a:xfrm>
        </p:grpSpPr>
        <p:sp>
          <p:nvSpPr>
            <p:cNvPr id="9" name="Freeform 9"/>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EB04A3"/>
            </a:solidFill>
          </p:spPr>
          <p:txBody>
            <a:bodyPr/>
            <a:lstStyle/>
            <a:p>
              <a:endParaRPr lang="en-US"/>
            </a:p>
          </p:txBody>
        </p:sp>
      </p:grpSp>
      <p:sp>
        <p:nvSpPr>
          <p:cNvPr id="10" name="TextBox 10"/>
          <p:cNvSpPr txBox="1"/>
          <p:nvPr/>
        </p:nvSpPr>
        <p:spPr>
          <a:xfrm>
            <a:off x="8124369" y="8011519"/>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Use finances to tell a story</a:t>
            </a:r>
          </a:p>
        </p:txBody>
      </p:sp>
      <p:grpSp>
        <p:nvGrpSpPr>
          <p:cNvPr id="11" name="Group 11"/>
          <p:cNvGrpSpPr/>
          <p:nvPr/>
        </p:nvGrpSpPr>
        <p:grpSpPr>
          <a:xfrm>
            <a:off x="7710047" y="9112936"/>
            <a:ext cx="5439970" cy="724276"/>
            <a:chOff x="0" y="0"/>
            <a:chExt cx="7253293" cy="965701"/>
          </a:xfrm>
        </p:grpSpPr>
        <p:sp>
          <p:nvSpPr>
            <p:cNvPr id="12" name="Freeform 12"/>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D2FFE5"/>
            </a:solidFill>
          </p:spPr>
          <p:txBody>
            <a:bodyPr/>
            <a:lstStyle/>
            <a:p>
              <a:endParaRPr lang="en-US"/>
            </a:p>
          </p:txBody>
        </p:sp>
      </p:grpSp>
      <p:sp>
        <p:nvSpPr>
          <p:cNvPr id="13" name="TextBox 13"/>
          <p:cNvSpPr txBox="1"/>
          <p:nvPr/>
        </p:nvSpPr>
        <p:spPr>
          <a:xfrm>
            <a:off x="8124369" y="9196150"/>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Be your own boss</a:t>
            </a:r>
          </a:p>
        </p:txBody>
      </p:sp>
      <p:sp>
        <p:nvSpPr>
          <p:cNvPr id="14" name="Freeform 14"/>
          <p:cNvSpPr/>
          <p:nvPr/>
        </p:nvSpPr>
        <p:spPr>
          <a:xfrm>
            <a:off x="5802359" y="7594749"/>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5" name="TextBox 15"/>
          <p:cNvSpPr txBox="1"/>
          <p:nvPr/>
        </p:nvSpPr>
        <p:spPr>
          <a:xfrm>
            <a:off x="1028700" y="1295400"/>
            <a:ext cx="13833263" cy="224790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in accounting, there’s something for everyone!</a:t>
            </a:r>
          </a:p>
        </p:txBody>
      </p:sp>
      <p:sp>
        <p:nvSpPr>
          <p:cNvPr id="16" name="Freeform 16"/>
          <p:cNvSpPr/>
          <p:nvPr/>
        </p:nvSpPr>
        <p:spPr>
          <a:xfrm>
            <a:off x="5802359" y="8753760"/>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7" name="Freeform 17"/>
          <p:cNvSpPr/>
          <p:nvPr/>
        </p:nvSpPr>
        <p:spPr>
          <a:xfrm>
            <a:off x="12527738" y="7594572"/>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8" name="Freeform 18"/>
          <p:cNvSpPr/>
          <p:nvPr/>
        </p:nvSpPr>
        <p:spPr>
          <a:xfrm>
            <a:off x="12527738" y="8727257"/>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19" name="Group 19"/>
          <p:cNvGrpSpPr/>
          <p:nvPr/>
        </p:nvGrpSpPr>
        <p:grpSpPr>
          <a:xfrm>
            <a:off x="1028700" y="5609641"/>
            <a:ext cx="5439970" cy="724276"/>
            <a:chOff x="0" y="0"/>
            <a:chExt cx="7253293" cy="965701"/>
          </a:xfrm>
        </p:grpSpPr>
        <p:sp>
          <p:nvSpPr>
            <p:cNvPr id="20" name="Freeform 20"/>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FFFF"/>
            </a:solidFill>
          </p:spPr>
          <p:txBody>
            <a:bodyPr/>
            <a:lstStyle/>
            <a:p>
              <a:endParaRPr lang="en-US"/>
            </a:p>
          </p:txBody>
        </p:sp>
      </p:grpSp>
      <p:sp>
        <p:nvSpPr>
          <p:cNvPr id="21" name="TextBox 21"/>
          <p:cNvSpPr txBox="1"/>
          <p:nvPr/>
        </p:nvSpPr>
        <p:spPr>
          <a:xfrm>
            <a:off x="1443022" y="5692855"/>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Work in a team</a:t>
            </a:r>
          </a:p>
        </p:txBody>
      </p:sp>
      <p:grpSp>
        <p:nvGrpSpPr>
          <p:cNvPr id="22" name="Group 22"/>
          <p:cNvGrpSpPr/>
          <p:nvPr/>
        </p:nvGrpSpPr>
        <p:grpSpPr>
          <a:xfrm>
            <a:off x="1028700" y="6794273"/>
            <a:ext cx="5439970" cy="724276"/>
            <a:chOff x="0" y="0"/>
            <a:chExt cx="7253293" cy="965701"/>
          </a:xfrm>
        </p:grpSpPr>
        <p:sp>
          <p:nvSpPr>
            <p:cNvPr id="23" name="Freeform 23"/>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A300"/>
            </a:solidFill>
          </p:spPr>
          <p:txBody>
            <a:bodyPr/>
            <a:lstStyle/>
            <a:p>
              <a:endParaRPr lang="en-US"/>
            </a:p>
          </p:txBody>
        </p:sp>
      </p:grpSp>
      <p:sp>
        <p:nvSpPr>
          <p:cNvPr id="24" name="TextBox 24"/>
          <p:cNvSpPr txBox="1"/>
          <p:nvPr/>
        </p:nvSpPr>
        <p:spPr>
          <a:xfrm>
            <a:off x="1443022" y="6877487"/>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Investigate fraud</a:t>
            </a:r>
          </a:p>
        </p:txBody>
      </p:sp>
      <p:grpSp>
        <p:nvGrpSpPr>
          <p:cNvPr id="25" name="Group 25"/>
          <p:cNvGrpSpPr/>
          <p:nvPr/>
        </p:nvGrpSpPr>
        <p:grpSpPr>
          <a:xfrm>
            <a:off x="7710047" y="5609641"/>
            <a:ext cx="5439970" cy="724276"/>
            <a:chOff x="0" y="0"/>
            <a:chExt cx="7253293" cy="965701"/>
          </a:xfrm>
        </p:grpSpPr>
        <p:sp>
          <p:nvSpPr>
            <p:cNvPr id="26" name="Freeform 26"/>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EB04A3"/>
            </a:solidFill>
          </p:spPr>
          <p:txBody>
            <a:bodyPr/>
            <a:lstStyle/>
            <a:p>
              <a:endParaRPr lang="en-US"/>
            </a:p>
          </p:txBody>
        </p:sp>
      </p:grpSp>
      <p:sp>
        <p:nvSpPr>
          <p:cNvPr id="27" name="TextBox 27"/>
          <p:cNvSpPr txBox="1"/>
          <p:nvPr/>
        </p:nvSpPr>
        <p:spPr>
          <a:xfrm>
            <a:off x="8124369" y="5692855"/>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Work by yourself</a:t>
            </a:r>
          </a:p>
        </p:txBody>
      </p:sp>
      <p:grpSp>
        <p:nvGrpSpPr>
          <p:cNvPr id="28" name="Group 28"/>
          <p:cNvGrpSpPr/>
          <p:nvPr/>
        </p:nvGrpSpPr>
        <p:grpSpPr>
          <a:xfrm>
            <a:off x="7710047" y="6794273"/>
            <a:ext cx="5439970" cy="724276"/>
            <a:chOff x="0" y="0"/>
            <a:chExt cx="7253293" cy="965701"/>
          </a:xfrm>
        </p:grpSpPr>
        <p:sp>
          <p:nvSpPr>
            <p:cNvPr id="29" name="Freeform 29"/>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D2FFE5"/>
            </a:solidFill>
          </p:spPr>
          <p:txBody>
            <a:bodyPr/>
            <a:lstStyle/>
            <a:p>
              <a:endParaRPr lang="en-US"/>
            </a:p>
          </p:txBody>
        </p:sp>
      </p:grpSp>
      <p:sp>
        <p:nvSpPr>
          <p:cNvPr id="30" name="TextBox 30"/>
          <p:cNvSpPr txBox="1"/>
          <p:nvPr/>
        </p:nvSpPr>
        <p:spPr>
          <a:xfrm>
            <a:off x="8124369" y="6877487"/>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Protect the environment</a:t>
            </a:r>
          </a:p>
        </p:txBody>
      </p:sp>
      <p:sp>
        <p:nvSpPr>
          <p:cNvPr id="31" name="Freeform 31"/>
          <p:cNvSpPr/>
          <p:nvPr/>
        </p:nvSpPr>
        <p:spPr>
          <a:xfrm>
            <a:off x="5802359" y="5275908"/>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2" name="Freeform 32"/>
          <p:cNvSpPr/>
          <p:nvPr/>
        </p:nvSpPr>
        <p:spPr>
          <a:xfrm>
            <a:off x="5802359" y="640859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3" name="Freeform 33"/>
          <p:cNvSpPr/>
          <p:nvPr/>
        </p:nvSpPr>
        <p:spPr>
          <a:xfrm>
            <a:off x="12527738" y="5275908"/>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4" name="Freeform 34"/>
          <p:cNvSpPr/>
          <p:nvPr/>
        </p:nvSpPr>
        <p:spPr>
          <a:xfrm>
            <a:off x="12527738" y="640859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5" name="Freeform 35"/>
          <p:cNvSpPr/>
          <p:nvPr/>
        </p:nvSpPr>
        <p:spPr>
          <a:xfrm>
            <a:off x="15121187" y="275641"/>
            <a:ext cx="9746512" cy="5334000"/>
          </a:xfrm>
          <a:custGeom>
            <a:avLst/>
            <a:gdLst/>
            <a:ahLst/>
            <a:cxnLst/>
            <a:rect l="l" t="t" r="r" b="b"/>
            <a:pathLst>
              <a:path w="9746512" h="5334000">
                <a:moveTo>
                  <a:pt x="0" y="0"/>
                </a:moveTo>
                <a:lnTo>
                  <a:pt x="9746512" y="0"/>
                </a:lnTo>
                <a:lnTo>
                  <a:pt x="9746512" y="5334000"/>
                </a:lnTo>
                <a:lnTo>
                  <a:pt x="0" y="5334000"/>
                </a:lnTo>
                <a:lnTo>
                  <a:pt x="0" y="0"/>
                </a:lnTo>
                <a:close/>
              </a:path>
            </a:pathLst>
          </a:custGeom>
          <a:blipFill>
            <a:blip r:embed="rId5">
              <a:extLst>
                <a:ext uri="{96DAC541-7B7A-43D3-8B79-37D633B846F1}">
                  <asvg:svgBlip xmlns:asvg="http://schemas.microsoft.com/office/drawing/2016/SVG/main" r:embed="rId6"/>
                </a:ext>
              </a:extLst>
            </a:blip>
            <a:stretch>
              <a:fillRect t="-142" b="-142"/>
            </a:stretch>
          </a:blipFill>
        </p:spPr>
        <p:txBody>
          <a:bodyPr/>
          <a:lstStyle/>
          <a:p>
            <a:endParaRPr lang="en-US"/>
          </a:p>
        </p:txBody>
      </p:sp>
      <p:grpSp>
        <p:nvGrpSpPr>
          <p:cNvPr id="36" name="Group 36"/>
          <p:cNvGrpSpPr/>
          <p:nvPr/>
        </p:nvGrpSpPr>
        <p:grpSpPr>
          <a:xfrm>
            <a:off x="1028700" y="4421413"/>
            <a:ext cx="5439970" cy="724276"/>
            <a:chOff x="0" y="0"/>
            <a:chExt cx="7253293" cy="965701"/>
          </a:xfrm>
        </p:grpSpPr>
        <p:sp>
          <p:nvSpPr>
            <p:cNvPr id="37" name="Freeform 37"/>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A300"/>
            </a:solidFill>
          </p:spPr>
          <p:txBody>
            <a:bodyPr/>
            <a:lstStyle/>
            <a:p>
              <a:endParaRPr lang="en-US"/>
            </a:p>
          </p:txBody>
        </p:sp>
      </p:grpSp>
      <p:sp>
        <p:nvSpPr>
          <p:cNvPr id="38" name="TextBox 38"/>
          <p:cNvSpPr txBox="1"/>
          <p:nvPr/>
        </p:nvSpPr>
        <p:spPr>
          <a:xfrm>
            <a:off x="1443022" y="4504627"/>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Travel for your job</a:t>
            </a:r>
          </a:p>
        </p:txBody>
      </p:sp>
      <p:grpSp>
        <p:nvGrpSpPr>
          <p:cNvPr id="39" name="Group 39"/>
          <p:cNvGrpSpPr/>
          <p:nvPr/>
        </p:nvGrpSpPr>
        <p:grpSpPr>
          <a:xfrm>
            <a:off x="7710047" y="4421413"/>
            <a:ext cx="5439970" cy="724276"/>
            <a:chOff x="0" y="0"/>
            <a:chExt cx="7253293" cy="965701"/>
          </a:xfrm>
        </p:grpSpPr>
        <p:sp>
          <p:nvSpPr>
            <p:cNvPr id="40" name="Freeform 40"/>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D2FFE5"/>
            </a:solidFill>
          </p:spPr>
          <p:txBody>
            <a:bodyPr/>
            <a:lstStyle/>
            <a:p>
              <a:endParaRPr lang="en-US"/>
            </a:p>
          </p:txBody>
        </p:sp>
      </p:grpSp>
      <p:sp>
        <p:nvSpPr>
          <p:cNvPr id="41" name="TextBox 41"/>
          <p:cNvSpPr txBox="1"/>
          <p:nvPr/>
        </p:nvSpPr>
        <p:spPr>
          <a:xfrm>
            <a:off x="8124369" y="4504627"/>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Work at a desk</a:t>
            </a:r>
          </a:p>
        </p:txBody>
      </p:sp>
      <p:sp>
        <p:nvSpPr>
          <p:cNvPr id="42" name="Freeform 42"/>
          <p:cNvSpPr/>
          <p:nvPr/>
        </p:nvSpPr>
        <p:spPr>
          <a:xfrm>
            <a:off x="5802359" y="4087680"/>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43" name="Freeform 43"/>
          <p:cNvSpPr/>
          <p:nvPr/>
        </p:nvSpPr>
        <p:spPr>
          <a:xfrm>
            <a:off x="12527738" y="4035734"/>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A23A"/>
        </a:solidFill>
        <a:effectLst/>
      </p:bgPr>
    </p:bg>
    <p:spTree>
      <p:nvGrpSpPr>
        <p:cNvPr id="1" name=""/>
        <p:cNvGrpSpPr/>
        <p:nvPr/>
      </p:nvGrpSpPr>
      <p:grpSpPr>
        <a:xfrm>
          <a:off x="0" y="0"/>
          <a:ext cx="0" cy="0"/>
          <a:chOff x="0" y="0"/>
          <a:chExt cx="0" cy="0"/>
        </a:xfrm>
      </p:grpSpPr>
      <p:sp>
        <p:nvSpPr>
          <p:cNvPr id="2" name="Freeform 2"/>
          <p:cNvSpPr/>
          <p:nvPr/>
        </p:nvSpPr>
        <p:spPr>
          <a:xfrm>
            <a:off x="12779761" y="6785553"/>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136" b="-136"/>
            </a:stretch>
          </a:blipFill>
        </p:spPr>
        <p:txBody>
          <a:bodyPr/>
          <a:lstStyle/>
          <a:p>
            <a:endParaRPr lang="en-US"/>
          </a:p>
        </p:txBody>
      </p:sp>
      <p:sp>
        <p:nvSpPr>
          <p:cNvPr id="3" name="Freeform 3"/>
          <p:cNvSpPr/>
          <p:nvPr/>
        </p:nvSpPr>
        <p:spPr>
          <a:xfrm>
            <a:off x="727074" y="558716"/>
            <a:ext cx="4827973" cy="5486333"/>
          </a:xfrm>
          <a:custGeom>
            <a:avLst/>
            <a:gdLst/>
            <a:ahLst/>
            <a:cxnLst/>
            <a:rect l="l" t="t" r="r" b="b"/>
            <a:pathLst>
              <a:path w="4827973" h="5486333">
                <a:moveTo>
                  <a:pt x="0" y="0"/>
                </a:moveTo>
                <a:lnTo>
                  <a:pt x="4827973" y="0"/>
                </a:lnTo>
                <a:lnTo>
                  <a:pt x="4827973" y="5486333"/>
                </a:lnTo>
                <a:lnTo>
                  <a:pt x="0" y="5486333"/>
                </a:lnTo>
                <a:lnTo>
                  <a:pt x="0" y="0"/>
                </a:lnTo>
                <a:close/>
              </a:path>
            </a:pathLst>
          </a:custGeom>
          <a:blipFill>
            <a:blip r:embed="rId5">
              <a:extLst>
                <a:ext uri="{96DAC541-7B7A-43D3-8B79-37D633B846F1}">
                  <asvg:svgBlip xmlns:asvg="http://schemas.microsoft.com/office/drawing/2016/SVG/main" r:embed="rId6"/>
                </a:ext>
              </a:extLst>
            </a:blip>
            <a:stretch>
              <a:fillRect l="-209" r="-209"/>
            </a:stretch>
          </a:blipFill>
        </p:spPr>
        <p:txBody>
          <a:bodyPr/>
          <a:lstStyle/>
          <a:p>
            <a:endParaRPr lang="en-US"/>
          </a:p>
        </p:txBody>
      </p:sp>
      <p:sp>
        <p:nvSpPr>
          <p:cNvPr id="4" name="Freeform 4"/>
          <p:cNvSpPr/>
          <p:nvPr/>
        </p:nvSpPr>
        <p:spPr>
          <a:xfrm>
            <a:off x="2939623" y="2761926"/>
            <a:ext cx="12476935" cy="5762075"/>
          </a:xfrm>
          <a:custGeom>
            <a:avLst/>
            <a:gdLst/>
            <a:ahLst/>
            <a:cxnLst/>
            <a:rect l="l" t="t" r="r" b="b"/>
            <a:pathLst>
              <a:path w="12476935" h="5762075">
                <a:moveTo>
                  <a:pt x="0" y="0"/>
                </a:moveTo>
                <a:lnTo>
                  <a:pt x="12476935" y="0"/>
                </a:lnTo>
                <a:lnTo>
                  <a:pt x="12476935" y="5762075"/>
                </a:lnTo>
                <a:lnTo>
                  <a:pt x="0" y="5762075"/>
                </a:lnTo>
                <a:lnTo>
                  <a:pt x="0" y="0"/>
                </a:lnTo>
                <a:close/>
              </a:path>
            </a:pathLst>
          </a:custGeom>
          <a:blipFill>
            <a:blip r:embed="rId7">
              <a:extLst>
                <a:ext uri="{96DAC541-7B7A-43D3-8B79-37D633B846F1}">
                  <asvg:svgBlip xmlns:asvg="http://schemas.microsoft.com/office/drawing/2016/SVG/main" r:embed="rId8"/>
                </a:ext>
              </a:extLst>
            </a:blip>
            <a:stretch>
              <a:fillRect l="-189" r="-189"/>
            </a:stretch>
          </a:blipFill>
        </p:spPr>
        <p:txBody>
          <a:bodyPr/>
          <a:lstStyle/>
          <a:p>
            <a:endParaRPr lang="en-US"/>
          </a:p>
        </p:txBody>
      </p:sp>
      <p:sp>
        <p:nvSpPr>
          <p:cNvPr id="5" name="TextBox 5"/>
          <p:cNvSpPr txBox="1"/>
          <p:nvPr/>
        </p:nvSpPr>
        <p:spPr>
          <a:xfrm>
            <a:off x="4343400" y="3854491"/>
            <a:ext cx="10555879" cy="3888723"/>
          </a:xfrm>
          <a:prstGeom prst="rect">
            <a:avLst/>
          </a:prstGeom>
        </p:spPr>
        <p:txBody>
          <a:bodyPr lIns="0" tIns="0" rIns="0" bIns="0" rtlCol="0" anchor="t">
            <a:spAutoFit/>
          </a:bodyPr>
          <a:lstStyle/>
          <a:p>
            <a:pPr algn="l">
              <a:lnSpc>
                <a:spcPts val="10530"/>
              </a:lnSpc>
            </a:pPr>
            <a:r>
              <a:rPr lang="en-US" sz="10531">
                <a:solidFill>
                  <a:srgbClr val="FFFFFF"/>
                </a:solidFill>
                <a:latin typeface="DM Sans"/>
                <a:ea typeface="DM Sans"/>
                <a:cs typeface="DM Sans"/>
                <a:sym typeface="DM Sans"/>
              </a:rPr>
              <a:t>Now it’s your turn to think like an accountant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A23A"/>
        </a:solidFill>
        <a:effectLst/>
      </p:bgPr>
    </p:bg>
    <p:spTree>
      <p:nvGrpSpPr>
        <p:cNvPr id="1" name=""/>
        <p:cNvGrpSpPr/>
        <p:nvPr/>
      </p:nvGrpSpPr>
      <p:grpSpPr>
        <a:xfrm>
          <a:off x="0" y="0"/>
          <a:ext cx="0" cy="0"/>
          <a:chOff x="0" y="0"/>
          <a:chExt cx="0" cy="0"/>
        </a:xfrm>
      </p:grpSpPr>
      <p:sp>
        <p:nvSpPr>
          <p:cNvPr id="2" name="Freeform 2"/>
          <p:cNvSpPr/>
          <p:nvPr/>
        </p:nvSpPr>
        <p:spPr>
          <a:xfrm>
            <a:off x="641559" y="-4991100"/>
            <a:ext cx="17004881" cy="21304520"/>
          </a:xfrm>
          <a:custGeom>
            <a:avLst/>
            <a:gdLst/>
            <a:ahLst/>
            <a:cxnLst/>
            <a:rect l="l" t="t" r="r" b="b"/>
            <a:pathLst>
              <a:path w="17004881" h="21304520">
                <a:moveTo>
                  <a:pt x="0" y="0"/>
                </a:moveTo>
                <a:lnTo>
                  <a:pt x="17004881" y="0"/>
                </a:lnTo>
                <a:lnTo>
                  <a:pt x="17004881"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t="-9" b="-9"/>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l="-6" r="-6"/>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l="-76" r="-76"/>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t="-131" b="-131"/>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l="-86" r="-86"/>
            </a:stretch>
          </a:blipFill>
        </p:spPr>
        <p:txBody>
          <a:bodyPr/>
          <a:lstStyle/>
          <a:p>
            <a:endParaRPr lang="en-US"/>
          </a:p>
        </p:txBody>
      </p:sp>
      <p:sp>
        <p:nvSpPr>
          <p:cNvPr id="7" name="TextBox 7"/>
          <p:cNvSpPr txBox="1"/>
          <p:nvPr/>
        </p:nvSpPr>
        <p:spPr>
          <a:xfrm>
            <a:off x="3434604" y="1998821"/>
            <a:ext cx="11765158" cy="4955858"/>
          </a:xfrm>
          <a:prstGeom prst="rect">
            <a:avLst/>
          </a:prstGeom>
        </p:spPr>
        <p:txBody>
          <a:bodyPr lIns="0" tIns="0" rIns="0" bIns="0" rtlCol="0" anchor="t">
            <a:spAutoFit/>
          </a:bodyPr>
          <a:lstStyle/>
          <a:p>
            <a:pPr algn="ctr">
              <a:lnSpc>
                <a:spcPts val="25305"/>
              </a:lnSpc>
            </a:pPr>
            <a:r>
              <a:rPr lang="en-US" sz="15000" dirty="0">
                <a:solidFill>
                  <a:srgbClr val="672D89"/>
                </a:solidFill>
                <a:latin typeface="Permanent Marker"/>
                <a:ea typeface="Permanent Marker"/>
                <a:cs typeface="Permanent Marker"/>
                <a:sym typeface="Permanent Marker"/>
              </a:rPr>
              <a:t>Budget Boss</a:t>
            </a:r>
          </a:p>
          <a:p>
            <a:pPr algn="ctr">
              <a:lnSpc>
                <a:spcPts val="13500"/>
              </a:lnSpc>
            </a:pPr>
            <a:r>
              <a:rPr lang="en-US" sz="8000" dirty="0">
                <a:solidFill>
                  <a:srgbClr val="672D89"/>
                </a:solidFill>
                <a:latin typeface="Permanent Marker"/>
                <a:ea typeface="Permanent Marker"/>
                <a:cs typeface="Permanent Marker"/>
                <a:sym typeface="Permanent Marker"/>
              </a:rPr>
              <a:t>Optional Activity #2</a:t>
            </a:r>
          </a:p>
        </p:txBody>
      </p:sp>
      <p:sp>
        <p:nvSpPr>
          <p:cNvPr id="8" name="TextBox 8"/>
          <p:cNvSpPr txBox="1"/>
          <p:nvPr/>
        </p:nvSpPr>
        <p:spPr>
          <a:xfrm>
            <a:off x="3434604" y="7234864"/>
            <a:ext cx="11765158" cy="580534"/>
          </a:xfrm>
          <a:prstGeom prst="rect">
            <a:avLst/>
          </a:prstGeom>
        </p:spPr>
        <p:txBody>
          <a:bodyPr lIns="0" tIns="0" rIns="0" bIns="0" rtlCol="0" anchor="t">
            <a:spAutoFit/>
          </a:bodyPr>
          <a:lstStyle/>
          <a:p>
            <a:pPr algn="ctr">
              <a:lnSpc>
                <a:spcPts val="4200"/>
              </a:lnSpc>
            </a:pPr>
            <a:r>
              <a:rPr lang="en-US" sz="3000" b="1" dirty="0">
                <a:solidFill>
                  <a:srgbClr val="000000"/>
                </a:solidFill>
                <a:latin typeface="DM Sans Bold"/>
                <a:ea typeface="DM Sans Bold"/>
                <a:cs typeface="DM Sans Bold"/>
                <a:sym typeface="DM Sans Bold"/>
              </a:rPr>
              <a:t>A fun way to explore accounting and business decisions</a:t>
            </a:r>
          </a:p>
        </p:txBody>
      </p:sp>
      <p:sp>
        <p:nvSpPr>
          <p:cNvPr id="9" name="Freeform 9"/>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t="-50" b="-50"/>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A23A"/>
        </a:solidFill>
        <a:effectLst/>
      </p:bgPr>
    </p:bg>
    <p:spTree>
      <p:nvGrpSpPr>
        <p:cNvPr id="1" name=""/>
        <p:cNvGrpSpPr/>
        <p:nvPr/>
      </p:nvGrpSpPr>
      <p:grpSpPr>
        <a:xfrm>
          <a:off x="0" y="0"/>
          <a:ext cx="0" cy="0"/>
          <a:chOff x="0" y="0"/>
          <a:chExt cx="0" cy="0"/>
        </a:xfrm>
      </p:grpSpPr>
      <p:grpSp>
        <p:nvGrpSpPr>
          <p:cNvPr id="2" name="Group 2"/>
          <p:cNvGrpSpPr/>
          <p:nvPr/>
        </p:nvGrpSpPr>
        <p:grpSpPr>
          <a:xfrm>
            <a:off x="-512985" y="2196597"/>
            <a:ext cx="11505824" cy="8115300"/>
            <a:chOff x="0" y="0"/>
            <a:chExt cx="15341099" cy="10820400"/>
          </a:xfrm>
        </p:grpSpPr>
        <p:sp>
          <p:nvSpPr>
            <p:cNvPr id="3" name="Freeform 3"/>
            <p:cNvSpPr/>
            <p:nvPr/>
          </p:nvSpPr>
          <p:spPr>
            <a:xfrm flipH="1">
              <a:off x="0" y="0"/>
              <a:ext cx="15341092" cy="10820400"/>
            </a:xfrm>
            <a:custGeom>
              <a:avLst/>
              <a:gdLst/>
              <a:ahLst/>
              <a:cxnLst/>
              <a:rect l="l" t="t" r="r" b="b"/>
              <a:pathLst>
                <a:path w="15341092" h="10820400">
                  <a:moveTo>
                    <a:pt x="0" y="0"/>
                  </a:moveTo>
                  <a:lnTo>
                    <a:pt x="15341092" y="0"/>
                  </a:lnTo>
                  <a:lnTo>
                    <a:pt x="15341092" y="10820400"/>
                  </a:lnTo>
                  <a:lnTo>
                    <a:pt x="0" y="10820400"/>
                  </a:lnTo>
                  <a:lnTo>
                    <a:pt x="0" y="0"/>
                  </a:lnTo>
                  <a:close/>
                </a:path>
              </a:pathLst>
            </a:custGeom>
            <a:blipFill>
              <a:blip r:embed="rId3"/>
              <a:stretch>
                <a:fillRect l="-2910" r="-2910"/>
              </a:stretch>
            </a:blipFill>
          </p:spPr>
          <p:txBody>
            <a:bodyPr/>
            <a:lstStyle/>
            <a:p>
              <a:endParaRPr lang="en-US"/>
            </a:p>
          </p:txBody>
        </p:sp>
      </p:grpSp>
      <p:sp>
        <p:nvSpPr>
          <p:cNvPr id="4" name="Freeform 4"/>
          <p:cNvSpPr/>
          <p:nvPr/>
        </p:nvSpPr>
        <p:spPr>
          <a:xfrm>
            <a:off x="446445" y="465616"/>
            <a:ext cx="7478355" cy="2163284"/>
          </a:xfrm>
          <a:custGeom>
            <a:avLst/>
            <a:gdLst/>
            <a:ahLst/>
            <a:cxnLst/>
            <a:rect l="l" t="t" r="r" b="b"/>
            <a:pathLst>
              <a:path w="7478355" h="2163284">
                <a:moveTo>
                  <a:pt x="0" y="0"/>
                </a:moveTo>
                <a:lnTo>
                  <a:pt x="7478355" y="0"/>
                </a:lnTo>
                <a:lnTo>
                  <a:pt x="7478355" y="2163284"/>
                </a:lnTo>
                <a:lnTo>
                  <a:pt x="0" y="2163284"/>
                </a:lnTo>
                <a:lnTo>
                  <a:pt x="0" y="0"/>
                </a:lnTo>
                <a:close/>
              </a:path>
            </a:pathLst>
          </a:custGeom>
          <a:blipFill>
            <a:blip r:embed="rId4">
              <a:extLst>
                <a:ext uri="{96DAC541-7B7A-43D3-8B79-37D633B846F1}">
                  <asvg:svgBlip xmlns:asvg="http://schemas.microsoft.com/office/drawing/2016/SVG/main" r:embed="rId5"/>
                </a:ext>
              </a:extLst>
            </a:blip>
            <a:stretch>
              <a:fillRect t="-22129" b="-22129"/>
            </a:stretch>
          </a:blipFill>
        </p:spPr>
        <p:txBody>
          <a:bodyPr/>
          <a:lstStyle/>
          <a:p>
            <a:endParaRPr lang="en-US"/>
          </a:p>
        </p:txBody>
      </p:sp>
      <p:sp>
        <p:nvSpPr>
          <p:cNvPr id="5" name="TextBox 5"/>
          <p:cNvSpPr txBox="1"/>
          <p:nvPr/>
        </p:nvSpPr>
        <p:spPr>
          <a:xfrm>
            <a:off x="1828800" y="1064975"/>
            <a:ext cx="4586104" cy="845035"/>
          </a:xfrm>
          <a:prstGeom prst="rect">
            <a:avLst/>
          </a:prstGeom>
        </p:spPr>
        <p:txBody>
          <a:bodyPr lIns="0" tIns="0" rIns="0" bIns="0" rtlCol="0" anchor="t">
            <a:spAutoFit/>
          </a:bodyPr>
          <a:lstStyle/>
          <a:p>
            <a:pPr algn="ctr">
              <a:lnSpc>
                <a:spcPts val="6229"/>
              </a:lnSpc>
            </a:pPr>
            <a:r>
              <a:rPr lang="en-US" sz="4449" b="1">
                <a:solidFill>
                  <a:srgbClr val="FFFFFF"/>
                </a:solidFill>
                <a:latin typeface="DM Sans Bold"/>
                <a:ea typeface="DM Sans Bold"/>
                <a:cs typeface="DM Sans Bold"/>
                <a:sym typeface="DM Sans Bold"/>
              </a:rPr>
              <a:t>Instructions</a:t>
            </a:r>
          </a:p>
        </p:txBody>
      </p:sp>
      <p:sp>
        <p:nvSpPr>
          <p:cNvPr id="6" name="Freeform 6"/>
          <p:cNvSpPr/>
          <p:nvPr/>
        </p:nvSpPr>
        <p:spPr>
          <a:xfrm>
            <a:off x="9677400" y="266700"/>
            <a:ext cx="7848600" cy="9400591"/>
          </a:xfrm>
          <a:custGeom>
            <a:avLst/>
            <a:gdLst/>
            <a:ahLst/>
            <a:cxnLst/>
            <a:rect l="l" t="t" r="r" b="b"/>
            <a:pathLst>
              <a:path w="7848600" h="9400591">
                <a:moveTo>
                  <a:pt x="0" y="0"/>
                </a:moveTo>
                <a:lnTo>
                  <a:pt x="7848600" y="0"/>
                </a:lnTo>
                <a:lnTo>
                  <a:pt x="7848600" y="9400591"/>
                </a:lnTo>
                <a:lnTo>
                  <a:pt x="0" y="9400591"/>
                </a:lnTo>
                <a:lnTo>
                  <a:pt x="0" y="0"/>
                </a:lnTo>
                <a:close/>
              </a:path>
            </a:pathLst>
          </a:custGeom>
          <a:blipFill>
            <a:blip r:embed="rId6">
              <a:extLst>
                <a:ext uri="{96DAC541-7B7A-43D3-8B79-37D633B846F1}">
                  <asvg:svgBlip xmlns:asvg="http://schemas.microsoft.com/office/drawing/2016/SVG/main" r:embed="rId7"/>
                </a:ext>
              </a:extLst>
            </a:blip>
            <a:stretch>
              <a:fillRect t="-2333" b="-2333"/>
            </a:stretch>
          </a:blipFill>
        </p:spPr>
        <p:txBody>
          <a:bodyPr/>
          <a:lstStyle/>
          <a:p>
            <a:endParaRPr lang="en-US"/>
          </a:p>
        </p:txBody>
      </p:sp>
      <p:sp>
        <p:nvSpPr>
          <p:cNvPr id="7" name="TextBox 7"/>
          <p:cNvSpPr txBox="1"/>
          <p:nvPr/>
        </p:nvSpPr>
        <p:spPr>
          <a:xfrm rot="-430879">
            <a:off x="11296665" y="2524840"/>
            <a:ext cx="5046415" cy="5601533"/>
          </a:xfrm>
          <a:prstGeom prst="rect">
            <a:avLst/>
          </a:prstGeom>
        </p:spPr>
        <p:txBody>
          <a:bodyPr lIns="0" tIns="0" rIns="0" bIns="0" rtlCol="0" anchor="t">
            <a:spAutoFit/>
          </a:bodyPr>
          <a:lstStyle/>
          <a:p>
            <a:pPr marL="337820" lvl="1" indent="-168910" algn="l">
              <a:lnSpc>
                <a:spcPts val="3359"/>
              </a:lnSpc>
              <a:buAutoNum type="arabicPeriod"/>
            </a:pPr>
            <a:r>
              <a:rPr lang="en-US" sz="2799" dirty="0">
                <a:solidFill>
                  <a:srgbClr val="000000"/>
                </a:solidFill>
                <a:latin typeface="DM Sans"/>
                <a:ea typeface="DM Sans"/>
                <a:cs typeface="DM Sans"/>
                <a:sym typeface="DM Sans"/>
              </a:rPr>
              <a:t>Work in a small group (3-5 people)</a:t>
            </a:r>
          </a:p>
          <a:p>
            <a:pPr marL="337820" lvl="1" indent="-168910" algn="l">
              <a:lnSpc>
                <a:spcPts val="3359"/>
              </a:lnSpc>
              <a:buAutoNum type="arabicPeriod"/>
            </a:pPr>
            <a:r>
              <a:rPr lang="en-US" sz="2799" dirty="0">
                <a:solidFill>
                  <a:srgbClr val="000000"/>
                </a:solidFill>
                <a:latin typeface="DM Sans"/>
                <a:ea typeface="DM Sans"/>
                <a:cs typeface="DM Sans"/>
                <a:sym typeface="DM Sans"/>
              </a:rPr>
              <a:t>Your group will receive a Business Idea</a:t>
            </a:r>
          </a:p>
          <a:p>
            <a:pPr marL="337820" lvl="1" indent="-168910" algn="l">
              <a:lnSpc>
                <a:spcPts val="3359"/>
              </a:lnSpc>
              <a:buAutoNum type="arabicPeriod"/>
            </a:pPr>
            <a:r>
              <a:rPr lang="en-US" sz="2799" dirty="0">
                <a:solidFill>
                  <a:srgbClr val="000000"/>
                </a:solidFill>
                <a:latin typeface="DM Sans"/>
                <a:ea typeface="DM Sans"/>
                <a:cs typeface="DM Sans"/>
                <a:sym typeface="DM Sans"/>
              </a:rPr>
              <a:t>You have $1,000 to spend starting your business</a:t>
            </a:r>
          </a:p>
          <a:p>
            <a:pPr marL="337820" lvl="1" indent="-168910" algn="l">
              <a:lnSpc>
                <a:spcPts val="3359"/>
              </a:lnSpc>
              <a:buAutoNum type="arabicPeriod"/>
            </a:pPr>
            <a:r>
              <a:rPr lang="en-US" sz="2799" dirty="0">
                <a:solidFill>
                  <a:srgbClr val="000000"/>
                </a:solidFill>
                <a:latin typeface="DM Sans"/>
                <a:ea typeface="DM Sans"/>
                <a:cs typeface="DM Sans"/>
                <a:sym typeface="DM Sans"/>
              </a:rPr>
              <a:t>Decide how to allocate your money in budget categories</a:t>
            </a:r>
          </a:p>
          <a:p>
            <a:pPr marL="337820" lvl="1" indent="-168910" algn="l">
              <a:lnSpc>
                <a:spcPts val="3359"/>
              </a:lnSpc>
              <a:buAutoNum type="arabicPeriod"/>
            </a:pPr>
            <a:r>
              <a:rPr lang="en-US" sz="2799" dirty="0">
                <a:solidFill>
                  <a:srgbClr val="000000"/>
                </a:solidFill>
                <a:latin typeface="DM Sans"/>
                <a:ea typeface="DM Sans"/>
                <a:cs typeface="DM Sans"/>
                <a:sym typeface="DM Sans"/>
              </a:rPr>
              <a:t>Be ready to give a 30-second pitch of your business &amp; spending choices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A23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156736"/>
            <a:ext cx="7171031" cy="919813"/>
            <a:chOff x="0" y="0"/>
            <a:chExt cx="9561375" cy="1226417"/>
          </a:xfrm>
        </p:grpSpPr>
        <p:sp>
          <p:nvSpPr>
            <p:cNvPr id="3" name="Freeform 3"/>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FFFFFF"/>
            </a:solidFill>
          </p:spPr>
          <p:txBody>
            <a:bodyPr/>
            <a:lstStyle/>
            <a:p>
              <a:endParaRPr lang="en-US"/>
            </a:p>
          </p:txBody>
        </p:sp>
      </p:grpSp>
      <p:sp>
        <p:nvSpPr>
          <p:cNvPr id="4" name="TextBox 4"/>
          <p:cNvSpPr txBox="1"/>
          <p:nvPr/>
        </p:nvSpPr>
        <p:spPr>
          <a:xfrm>
            <a:off x="1574864" y="6259614"/>
            <a:ext cx="6078704" cy="616762"/>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Sneaker Resale Shop</a:t>
            </a:r>
          </a:p>
        </p:txBody>
      </p:sp>
      <p:grpSp>
        <p:nvGrpSpPr>
          <p:cNvPr id="5" name="Group 5"/>
          <p:cNvGrpSpPr/>
          <p:nvPr/>
        </p:nvGrpSpPr>
        <p:grpSpPr>
          <a:xfrm>
            <a:off x="1028700" y="7718331"/>
            <a:ext cx="7171031" cy="919813"/>
            <a:chOff x="0" y="0"/>
            <a:chExt cx="9561375" cy="1226417"/>
          </a:xfrm>
        </p:grpSpPr>
        <p:sp>
          <p:nvSpPr>
            <p:cNvPr id="6" name="Freeform 6"/>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FFA300"/>
            </a:solidFill>
          </p:spPr>
          <p:txBody>
            <a:bodyPr/>
            <a:lstStyle/>
            <a:p>
              <a:endParaRPr lang="en-US"/>
            </a:p>
          </p:txBody>
        </p:sp>
      </p:grpSp>
      <p:sp>
        <p:nvSpPr>
          <p:cNvPr id="7" name="TextBox 7"/>
          <p:cNvSpPr txBox="1"/>
          <p:nvPr/>
        </p:nvSpPr>
        <p:spPr>
          <a:xfrm>
            <a:off x="1574864" y="7821209"/>
            <a:ext cx="6078704" cy="616762"/>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Video Game Cafe</a:t>
            </a:r>
          </a:p>
        </p:txBody>
      </p:sp>
      <p:grpSp>
        <p:nvGrpSpPr>
          <p:cNvPr id="8" name="Group 8"/>
          <p:cNvGrpSpPr/>
          <p:nvPr/>
        </p:nvGrpSpPr>
        <p:grpSpPr>
          <a:xfrm>
            <a:off x="9836128" y="6156736"/>
            <a:ext cx="7171031" cy="919813"/>
            <a:chOff x="0" y="0"/>
            <a:chExt cx="9561375" cy="1226417"/>
          </a:xfrm>
        </p:grpSpPr>
        <p:sp>
          <p:nvSpPr>
            <p:cNvPr id="9" name="Freeform 9"/>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EB04A3"/>
            </a:solidFill>
          </p:spPr>
          <p:txBody>
            <a:bodyPr/>
            <a:lstStyle/>
            <a:p>
              <a:endParaRPr lang="en-US"/>
            </a:p>
          </p:txBody>
        </p:sp>
      </p:grpSp>
      <p:sp>
        <p:nvSpPr>
          <p:cNvPr id="10" name="TextBox 10"/>
          <p:cNvSpPr txBox="1"/>
          <p:nvPr/>
        </p:nvSpPr>
        <p:spPr>
          <a:xfrm>
            <a:off x="10382292" y="6259614"/>
            <a:ext cx="6078704" cy="616762"/>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Pet Grooming Service</a:t>
            </a:r>
          </a:p>
        </p:txBody>
      </p:sp>
      <p:grpSp>
        <p:nvGrpSpPr>
          <p:cNvPr id="11" name="Group 11"/>
          <p:cNvGrpSpPr/>
          <p:nvPr/>
        </p:nvGrpSpPr>
        <p:grpSpPr>
          <a:xfrm>
            <a:off x="9836128" y="7718331"/>
            <a:ext cx="7171031" cy="919813"/>
            <a:chOff x="0" y="0"/>
            <a:chExt cx="9561375" cy="1226417"/>
          </a:xfrm>
        </p:grpSpPr>
        <p:sp>
          <p:nvSpPr>
            <p:cNvPr id="12" name="Freeform 12"/>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D2FFE5"/>
            </a:solidFill>
          </p:spPr>
          <p:txBody>
            <a:bodyPr/>
            <a:lstStyle/>
            <a:p>
              <a:endParaRPr lang="en-US"/>
            </a:p>
          </p:txBody>
        </p:sp>
      </p:grpSp>
      <p:sp>
        <p:nvSpPr>
          <p:cNvPr id="13" name="TextBox 13"/>
          <p:cNvSpPr txBox="1"/>
          <p:nvPr/>
        </p:nvSpPr>
        <p:spPr>
          <a:xfrm>
            <a:off x="10382292" y="7821209"/>
            <a:ext cx="6078704" cy="616762"/>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Social Media Marketing Agency</a:t>
            </a:r>
          </a:p>
        </p:txBody>
      </p:sp>
      <p:sp>
        <p:nvSpPr>
          <p:cNvPr id="14" name="Freeform 14"/>
          <p:cNvSpPr/>
          <p:nvPr/>
        </p:nvSpPr>
        <p:spPr>
          <a:xfrm>
            <a:off x="12990823" y="1140091"/>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201" b="-201"/>
            </a:stretch>
          </a:blipFill>
        </p:spPr>
        <p:txBody>
          <a:bodyPr/>
          <a:lstStyle/>
          <a:p>
            <a:endParaRPr lang="en-US"/>
          </a:p>
        </p:txBody>
      </p:sp>
      <p:sp>
        <p:nvSpPr>
          <p:cNvPr id="15" name="TextBox 15"/>
          <p:cNvSpPr txBox="1"/>
          <p:nvPr/>
        </p:nvSpPr>
        <p:spPr>
          <a:xfrm>
            <a:off x="1028700" y="1295400"/>
            <a:ext cx="10759348" cy="2057571"/>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Business Ideas</a:t>
            </a:r>
          </a:p>
          <a:p>
            <a:pPr algn="l">
              <a:lnSpc>
                <a:spcPts val="9000"/>
              </a:lnSpc>
            </a:pPr>
            <a:r>
              <a:rPr lang="en-US" sz="4999">
                <a:solidFill>
                  <a:srgbClr val="FFFFFF"/>
                </a:solidFill>
                <a:latin typeface="Permanent Marker"/>
                <a:ea typeface="Permanent Marker"/>
                <a:cs typeface="Permanent Marker"/>
                <a:sym typeface="Permanent Marker"/>
              </a:rPr>
              <a:t>(or create your own)</a:t>
            </a:r>
          </a:p>
        </p:txBody>
      </p:sp>
      <p:grpSp>
        <p:nvGrpSpPr>
          <p:cNvPr id="16" name="Group 16"/>
          <p:cNvGrpSpPr/>
          <p:nvPr/>
        </p:nvGrpSpPr>
        <p:grpSpPr>
          <a:xfrm>
            <a:off x="1028700" y="4595141"/>
            <a:ext cx="7171031" cy="919813"/>
            <a:chOff x="0" y="0"/>
            <a:chExt cx="9561375" cy="1226417"/>
          </a:xfrm>
        </p:grpSpPr>
        <p:sp>
          <p:nvSpPr>
            <p:cNvPr id="17" name="Freeform 17"/>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D2FFE5"/>
            </a:solidFill>
          </p:spPr>
          <p:txBody>
            <a:bodyPr/>
            <a:lstStyle/>
            <a:p>
              <a:endParaRPr lang="en-US"/>
            </a:p>
          </p:txBody>
        </p:sp>
      </p:grpSp>
      <p:sp>
        <p:nvSpPr>
          <p:cNvPr id="18" name="TextBox 18"/>
          <p:cNvSpPr txBox="1"/>
          <p:nvPr/>
        </p:nvSpPr>
        <p:spPr>
          <a:xfrm>
            <a:off x="1574864" y="4698019"/>
            <a:ext cx="6078704" cy="616762"/>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Coffee Truck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extBox 2"/>
          <p:cNvSpPr txBox="1"/>
          <p:nvPr/>
        </p:nvSpPr>
        <p:spPr>
          <a:xfrm>
            <a:off x="1028700" y="1238250"/>
            <a:ext cx="14601538" cy="774700"/>
          </a:xfrm>
          <a:prstGeom prst="rect">
            <a:avLst/>
          </a:prstGeom>
        </p:spPr>
        <p:txBody>
          <a:bodyPr lIns="0" tIns="0" rIns="0" bIns="0" rtlCol="0" anchor="t">
            <a:spAutoFit/>
          </a:bodyPr>
          <a:lstStyle/>
          <a:p>
            <a:pPr algn="l">
              <a:lnSpc>
                <a:spcPts val="6500"/>
              </a:lnSpc>
            </a:pPr>
            <a:r>
              <a:rPr lang="en-US" sz="6500">
                <a:solidFill>
                  <a:srgbClr val="492DA8"/>
                </a:solidFill>
                <a:latin typeface="Permanent Marker"/>
                <a:ea typeface="Permanent Marker"/>
                <a:cs typeface="Permanent Marker"/>
                <a:sym typeface="Permanent Marker"/>
              </a:rPr>
              <a:t>Budget Categories</a:t>
            </a:r>
          </a:p>
        </p:txBody>
      </p:sp>
      <p:graphicFrame>
        <p:nvGraphicFramePr>
          <p:cNvPr id="3" name="Table 3"/>
          <p:cNvGraphicFramePr>
            <a:graphicFrameLocks noGrp="1"/>
          </p:cNvGraphicFramePr>
          <p:nvPr/>
        </p:nvGraphicFramePr>
        <p:xfrm>
          <a:off x="2895600" y="2705100"/>
          <a:ext cx="9525000" cy="5841999"/>
        </p:xfrm>
        <a:graphic>
          <a:graphicData uri="http://schemas.openxmlformats.org/drawingml/2006/table">
            <a:tbl>
              <a:tblPr/>
              <a:tblGrid>
                <a:gridCol w="5250165">
                  <a:extLst>
                    <a:ext uri="{9D8B030D-6E8A-4147-A177-3AD203B41FA5}">
                      <a16:colId xmlns:a16="http://schemas.microsoft.com/office/drawing/2014/main" val="20000"/>
                    </a:ext>
                  </a:extLst>
                </a:gridCol>
                <a:gridCol w="4274835">
                  <a:extLst>
                    <a:ext uri="{9D8B030D-6E8A-4147-A177-3AD203B41FA5}">
                      <a16:colId xmlns:a16="http://schemas.microsoft.com/office/drawing/2014/main" val="20001"/>
                    </a:ext>
                  </a:extLst>
                </a:gridCol>
              </a:tblGrid>
              <a:tr h="987538">
                <a:tc>
                  <a:txBody>
                    <a:bodyPr/>
                    <a:lstStyle/>
                    <a:p>
                      <a:pPr algn="ctr">
                        <a:lnSpc>
                          <a:spcPts val="2800"/>
                        </a:lnSpc>
                        <a:defRPr/>
                      </a:pPr>
                      <a:r>
                        <a:rPr lang="en-US" sz="2000" b="1">
                          <a:solidFill>
                            <a:srgbClr val="000000"/>
                          </a:solidFill>
                          <a:latin typeface="DM Sans Bold"/>
                          <a:ea typeface="DM Sans Bold"/>
                          <a:cs typeface="DM Sans Bold"/>
                          <a:sym typeface="DM Sans Bold"/>
                        </a:rPr>
                        <a:t>Category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DM Sans Bold"/>
                          <a:ea typeface="DM Sans Bold"/>
                          <a:cs typeface="DM Sans Bold"/>
                          <a:sym typeface="DM Sans Bold"/>
                        </a:rPr>
                        <a:t>Planned Spending</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943270">
                <a:tc>
                  <a:txBody>
                    <a:bodyPr/>
                    <a:lstStyle/>
                    <a:p>
                      <a:pPr algn="l">
                        <a:lnSpc>
                          <a:spcPts val="2520"/>
                        </a:lnSpc>
                        <a:defRPr/>
                      </a:pPr>
                      <a:r>
                        <a:rPr lang="en-US" sz="1800">
                          <a:solidFill>
                            <a:srgbClr val="000000"/>
                          </a:solidFill>
                          <a:latin typeface="DM Sans"/>
                          <a:ea typeface="DM Sans"/>
                          <a:cs typeface="DM Sans"/>
                          <a:sym typeface="DM Sans"/>
                        </a:rPr>
                        <a:t>Equipment/Inventory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 </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25439">
                <a:tc>
                  <a:txBody>
                    <a:bodyPr/>
                    <a:lstStyle/>
                    <a:p>
                      <a:pPr algn="l">
                        <a:lnSpc>
                          <a:spcPts val="2520"/>
                        </a:lnSpc>
                        <a:defRPr/>
                      </a:pPr>
                      <a:r>
                        <a:rPr lang="en-US" sz="1800">
                          <a:solidFill>
                            <a:srgbClr val="000000"/>
                          </a:solidFill>
                          <a:latin typeface="DM Sans"/>
                          <a:ea typeface="DM Sans"/>
                          <a:cs typeface="DM Sans"/>
                          <a:sym typeface="DM Sans"/>
                        </a:rPr>
                        <a:t>Marketing/Advertising</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 </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43270">
                <a:tc>
                  <a:txBody>
                    <a:bodyPr/>
                    <a:lstStyle/>
                    <a:p>
                      <a:pPr algn="l">
                        <a:lnSpc>
                          <a:spcPts val="2520"/>
                        </a:lnSpc>
                        <a:defRPr/>
                      </a:pPr>
                      <a:r>
                        <a:rPr lang="en-US" sz="1800">
                          <a:solidFill>
                            <a:srgbClr val="000000"/>
                          </a:solidFill>
                          <a:latin typeface="DM Sans"/>
                          <a:ea typeface="DM Sans"/>
                          <a:cs typeface="DM Sans"/>
                          <a:sym typeface="DM Sans"/>
                        </a:rPr>
                        <a:t>Rent/Utilities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 </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57066">
                <a:tc>
                  <a:txBody>
                    <a:bodyPr/>
                    <a:lstStyle/>
                    <a:p>
                      <a:pPr algn="l">
                        <a:lnSpc>
                          <a:spcPts val="2520"/>
                        </a:lnSpc>
                        <a:defRPr/>
                      </a:pPr>
                      <a:r>
                        <a:rPr lang="en-US" sz="1800">
                          <a:solidFill>
                            <a:srgbClr val="000000"/>
                          </a:solidFill>
                          <a:latin typeface="DM Sans"/>
                          <a:ea typeface="DM Sans"/>
                          <a:cs typeface="DM Sans"/>
                          <a:sym typeface="DM Sans"/>
                        </a:rPr>
                        <a:t>Miscellaneous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 </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985416">
                <a:tc>
                  <a:txBody>
                    <a:bodyPr/>
                    <a:lstStyle/>
                    <a:p>
                      <a:pPr algn="l">
                        <a:lnSpc>
                          <a:spcPts val="2520"/>
                        </a:lnSpc>
                        <a:defRPr/>
                      </a:pPr>
                      <a:r>
                        <a:rPr lang="en-US" sz="1800" b="1">
                          <a:solidFill>
                            <a:srgbClr val="000000"/>
                          </a:solidFill>
                          <a:latin typeface="DM Sans Bold"/>
                          <a:ea typeface="DM Sans Bold"/>
                          <a:cs typeface="DM Sans Bold"/>
                          <a:sym typeface="DM Sans Bold"/>
                        </a:rPr>
                        <a:t>TOTAL</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b="1">
                          <a:solidFill>
                            <a:srgbClr val="000000"/>
                          </a:solidFill>
                          <a:latin typeface="DM Sans Bold"/>
                          <a:ea typeface="DM Sans Bold"/>
                          <a:cs typeface="DM Sans Bold"/>
                          <a:sym typeface="DM Sans Bold"/>
                        </a:rPr>
                        <a:t>$ </a:t>
                      </a:r>
                      <a:endParaRPr lang="en-US" sz="1100"/>
                    </a:p>
                    <a:p>
                      <a:pPr algn="l">
                        <a:lnSpc>
                          <a:spcPts val="2520"/>
                        </a:lnSpc>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4" name="Freeform 4"/>
          <p:cNvSpPr/>
          <p:nvPr/>
        </p:nvSpPr>
        <p:spPr>
          <a:xfrm>
            <a:off x="14782800" y="-342900"/>
            <a:ext cx="5287845" cy="2903508"/>
          </a:xfrm>
          <a:custGeom>
            <a:avLst/>
            <a:gdLst/>
            <a:ahLst/>
            <a:cxnLst/>
            <a:rect l="l" t="t" r="r" b="b"/>
            <a:pathLst>
              <a:path w="5287845" h="2903508">
                <a:moveTo>
                  <a:pt x="0" y="0"/>
                </a:moveTo>
                <a:lnTo>
                  <a:pt x="5287845" y="0"/>
                </a:lnTo>
                <a:lnTo>
                  <a:pt x="5287845" y="2903508"/>
                </a:lnTo>
                <a:lnTo>
                  <a:pt x="0" y="2903508"/>
                </a:lnTo>
                <a:lnTo>
                  <a:pt x="0" y="0"/>
                </a:lnTo>
                <a:close/>
              </a:path>
            </a:pathLst>
          </a:custGeom>
          <a:blipFill>
            <a:blip r:embed="rId3">
              <a:extLst>
                <a:ext uri="{96DAC541-7B7A-43D3-8B79-37D633B846F1}">
                  <asvg:svgBlip xmlns:asvg="http://schemas.microsoft.com/office/drawing/2016/SVG/main" r:embed="rId4"/>
                </a:ext>
              </a:extLst>
            </a:blip>
            <a:stretch>
              <a:fillRect t="-115" b="-115"/>
            </a:stretch>
          </a:blipFill>
        </p:spPr>
        <p:txBody>
          <a:bodyPr/>
          <a:lstStyle/>
          <a:p>
            <a:endParaRPr lang="en-US"/>
          </a:p>
        </p:txBody>
      </p:sp>
      <p:sp>
        <p:nvSpPr>
          <p:cNvPr id="5" name="AutoShape 5"/>
          <p:cNvSpPr/>
          <p:nvPr/>
        </p:nvSpPr>
        <p:spPr>
          <a:xfrm rot="15278">
            <a:off x="8605827" y="4305300"/>
            <a:ext cx="2143146" cy="0"/>
          </a:xfrm>
          <a:prstGeom prst="line">
            <a:avLst/>
          </a:prstGeom>
          <a:ln w="9525" cap="rnd">
            <a:solidFill>
              <a:srgbClr val="4F81BD"/>
            </a:solidFill>
            <a:prstDash val="solid"/>
            <a:headEnd type="none" w="sm" len="sm"/>
            <a:tailEnd type="none" w="sm" len="sm"/>
          </a:ln>
        </p:spPr>
        <p:txBody>
          <a:bodyPr/>
          <a:lstStyle/>
          <a:p>
            <a:endParaRPr lang="en-US"/>
          </a:p>
        </p:txBody>
      </p:sp>
      <p:sp>
        <p:nvSpPr>
          <p:cNvPr id="6" name="AutoShape 6"/>
          <p:cNvSpPr/>
          <p:nvPr/>
        </p:nvSpPr>
        <p:spPr>
          <a:xfrm rot="15278">
            <a:off x="8605827" y="5295900"/>
            <a:ext cx="2143146" cy="0"/>
          </a:xfrm>
          <a:prstGeom prst="line">
            <a:avLst/>
          </a:prstGeom>
          <a:ln w="9525" cap="rnd">
            <a:solidFill>
              <a:srgbClr val="4F81BD"/>
            </a:solidFill>
            <a:prstDash val="solid"/>
            <a:headEnd type="none" w="sm" len="sm"/>
            <a:tailEnd type="none" w="sm" len="sm"/>
          </a:ln>
        </p:spPr>
        <p:txBody>
          <a:bodyPr/>
          <a:lstStyle/>
          <a:p>
            <a:endParaRPr lang="en-US"/>
          </a:p>
        </p:txBody>
      </p:sp>
      <p:sp>
        <p:nvSpPr>
          <p:cNvPr id="7" name="AutoShape 7"/>
          <p:cNvSpPr/>
          <p:nvPr/>
        </p:nvSpPr>
        <p:spPr>
          <a:xfrm rot="15278">
            <a:off x="8605827" y="6286500"/>
            <a:ext cx="2143146" cy="0"/>
          </a:xfrm>
          <a:prstGeom prst="line">
            <a:avLst/>
          </a:prstGeom>
          <a:ln w="9525" cap="rnd">
            <a:solidFill>
              <a:srgbClr val="4F81BD"/>
            </a:solidFill>
            <a:prstDash val="solid"/>
            <a:headEnd type="none" w="sm" len="sm"/>
            <a:tailEnd type="none" w="sm" len="sm"/>
          </a:ln>
        </p:spPr>
        <p:txBody>
          <a:bodyPr/>
          <a:lstStyle/>
          <a:p>
            <a:endParaRPr lang="en-US"/>
          </a:p>
        </p:txBody>
      </p:sp>
      <p:sp>
        <p:nvSpPr>
          <p:cNvPr id="8" name="AutoShape 8"/>
          <p:cNvSpPr/>
          <p:nvPr/>
        </p:nvSpPr>
        <p:spPr>
          <a:xfrm rot="15278">
            <a:off x="8605827" y="7277100"/>
            <a:ext cx="2143146" cy="0"/>
          </a:xfrm>
          <a:prstGeom prst="line">
            <a:avLst/>
          </a:prstGeom>
          <a:ln w="9525" cap="rnd">
            <a:solidFill>
              <a:srgbClr val="4F81BD"/>
            </a:solidFill>
            <a:prstDash val="solid"/>
            <a:headEnd type="none" w="sm" len="sm"/>
            <a:tailEnd type="none" w="sm" len="sm"/>
          </a:ln>
        </p:spPr>
        <p:txBody>
          <a:bodyPr/>
          <a:lstStyle/>
          <a:p>
            <a:endParaRPr lang="en-US"/>
          </a:p>
        </p:txBody>
      </p:sp>
      <p:sp>
        <p:nvSpPr>
          <p:cNvPr id="9" name="AutoShape 9"/>
          <p:cNvSpPr/>
          <p:nvPr/>
        </p:nvSpPr>
        <p:spPr>
          <a:xfrm rot="15278">
            <a:off x="8605827" y="8191500"/>
            <a:ext cx="2143146" cy="0"/>
          </a:xfrm>
          <a:prstGeom prst="line">
            <a:avLst/>
          </a:prstGeom>
          <a:ln w="9525" cap="rnd">
            <a:solidFill>
              <a:srgbClr val="4F81BD"/>
            </a:solidFill>
            <a:prstDash val="solid"/>
            <a:headEnd type="none" w="sm" len="sm"/>
            <a:tailEnd type="none" w="sm" len="sm"/>
          </a:ln>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A23A"/>
        </a:solidFill>
        <a:effectLst/>
      </p:bgPr>
    </p:bg>
    <p:spTree>
      <p:nvGrpSpPr>
        <p:cNvPr id="1" name=""/>
        <p:cNvGrpSpPr/>
        <p:nvPr/>
      </p:nvGrpSpPr>
      <p:grpSpPr>
        <a:xfrm>
          <a:off x="0" y="0"/>
          <a:ext cx="0" cy="0"/>
          <a:chOff x="0" y="0"/>
          <a:chExt cx="0" cy="0"/>
        </a:xfrm>
      </p:grpSpPr>
      <p:sp>
        <p:nvSpPr>
          <p:cNvPr id="2" name="Freeform 2"/>
          <p:cNvSpPr/>
          <p:nvPr/>
        </p:nvSpPr>
        <p:spPr>
          <a:xfrm>
            <a:off x="12779761" y="6785553"/>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136" b="-136"/>
            </a:stretch>
          </a:blipFill>
        </p:spPr>
        <p:txBody>
          <a:bodyPr/>
          <a:lstStyle/>
          <a:p>
            <a:endParaRPr lang="en-US"/>
          </a:p>
        </p:txBody>
      </p:sp>
      <p:sp>
        <p:nvSpPr>
          <p:cNvPr id="3" name="Freeform 3"/>
          <p:cNvSpPr/>
          <p:nvPr/>
        </p:nvSpPr>
        <p:spPr>
          <a:xfrm>
            <a:off x="727074" y="558716"/>
            <a:ext cx="4827973" cy="5486333"/>
          </a:xfrm>
          <a:custGeom>
            <a:avLst/>
            <a:gdLst/>
            <a:ahLst/>
            <a:cxnLst/>
            <a:rect l="l" t="t" r="r" b="b"/>
            <a:pathLst>
              <a:path w="4827973" h="5486333">
                <a:moveTo>
                  <a:pt x="0" y="0"/>
                </a:moveTo>
                <a:lnTo>
                  <a:pt x="4827973" y="0"/>
                </a:lnTo>
                <a:lnTo>
                  <a:pt x="4827973" y="5486333"/>
                </a:lnTo>
                <a:lnTo>
                  <a:pt x="0" y="5486333"/>
                </a:lnTo>
                <a:lnTo>
                  <a:pt x="0" y="0"/>
                </a:lnTo>
                <a:close/>
              </a:path>
            </a:pathLst>
          </a:custGeom>
          <a:blipFill>
            <a:blip r:embed="rId5">
              <a:extLst>
                <a:ext uri="{96DAC541-7B7A-43D3-8B79-37D633B846F1}">
                  <asvg:svgBlip xmlns:asvg="http://schemas.microsoft.com/office/drawing/2016/SVG/main" r:embed="rId6"/>
                </a:ext>
              </a:extLst>
            </a:blip>
            <a:stretch>
              <a:fillRect l="-209" r="-209"/>
            </a:stretch>
          </a:blipFill>
        </p:spPr>
        <p:txBody>
          <a:bodyPr/>
          <a:lstStyle/>
          <a:p>
            <a:endParaRPr lang="en-US"/>
          </a:p>
        </p:txBody>
      </p:sp>
      <p:sp>
        <p:nvSpPr>
          <p:cNvPr id="4" name="Freeform 4"/>
          <p:cNvSpPr/>
          <p:nvPr/>
        </p:nvSpPr>
        <p:spPr>
          <a:xfrm>
            <a:off x="2939623" y="2761926"/>
            <a:ext cx="12476935" cy="5762075"/>
          </a:xfrm>
          <a:custGeom>
            <a:avLst/>
            <a:gdLst/>
            <a:ahLst/>
            <a:cxnLst/>
            <a:rect l="l" t="t" r="r" b="b"/>
            <a:pathLst>
              <a:path w="12476935" h="5762075">
                <a:moveTo>
                  <a:pt x="0" y="0"/>
                </a:moveTo>
                <a:lnTo>
                  <a:pt x="12476935" y="0"/>
                </a:lnTo>
                <a:lnTo>
                  <a:pt x="12476935" y="5762075"/>
                </a:lnTo>
                <a:lnTo>
                  <a:pt x="0" y="5762075"/>
                </a:lnTo>
                <a:lnTo>
                  <a:pt x="0" y="0"/>
                </a:lnTo>
                <a:close/>
              </a:path>
            </a:pathLst>
          </a:custGeom>
          <a:blipFill>
            <a:blip r:embed="rId7">
              <a:extLst>
                <a:ext uri="{96DAC541-7B7A-43D3-8B79-37D633B846F1}">
                  <asvg:svgBlip xmlns:asvg="http://schemas.microsoft.com/office/drawing/2016/SVG/main" r:embed="rId8"/>
                </a:ext>
              </a:extLst>
            </a:blip>
            <a:stretch>
              <a:fillRect l="-189" r="-189"/>
            </a:stretch>
          </a:blipFill>
        </p:spPr>
        <p:txBody>
          <a:bodyPr/>
          <a:lstStyle/>
          <a:p>
            <a:endParaRPr lang="en-US"/>
          </a:p>
        </p:txBody>
      </p:sp>
      <p:sp>
        <p:nvSpPr>
          <p:cNvPr id="5" name="TextBox 5"/>
          <p:cNvSpPr txBox="1"/>
          <p:nvPr/>
        </p:nvSpPr>
        <p:spPr>
          <a:xfrm>
            <a:off x="3886200" y="3625891"/>
            <a:ext cx="10668000" cy="4042944"/>
          </a:xfrm>
          <a:prstGeom prst="rect">
            <a:avLst/>
          </a:prstGeom>
        </p:spPr>
        <p:txBody>
          <a:bodyPr lIns="0" tIns="0" rIns="0" bIns="0" rtlCol="0" anchor="t">
            <a:spAutoFit/>
          </a:bodyPr>
          <a:lstStyle/>
          <a:p>
            <a:pPr algn="l">
              <a:lnSpc>
                <a:spcPts val="10530"/>
              </a:lnSpc>
            </a:pPr>
            <a:r>
              <a:rPr lang="en-US" sz="8500">
                <a:solidFill>
                  <a:srgbClr val="FFFFFF"/>
                </a:solidFill>
                <a:latin typeface="DM Sans"/>
                <a:ea typeface="DM Sans"/>
                <a:cs typeface="DM Sans"/>
                <a:sym typeface="DM Sans"/>
              </a:rPr>
              <a:t>What did you learn? Is there anything you would do differently?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2779761" y="6785553"/>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136" b="-136"/>
            </a:stretch>
          </a:blipFill>
        </p:spPr>
        <p:txBody>
          <a:bodyPr/>
          <a:lstStyle/>
          <a:p>
            <a:endParaRPr lang="en-US"/>
          </a:p>
        </p:txBody>
      </p:sp>
      <p:sp>
        <p:nvSpPr>
          <p:cNvPr id="3" name="Freeform 3"/>
          <p:cNvSpPr/>
          <p:nvPr/>
        </p:nvSpPr>
        <p:spPr>
          <a:xfrm>
            <a:off x="727074" y="558716"/>
            <a:ext cx="4827973" cy="5486333"/>
          </a:xfrm>
          <a:custGeom>
            <a:avLst/>
            <a:gdLst/>
            <a:ahLst/>
            <a:cxnLst/>
            <a:rect l="l" t="t" r="r" b="b"/>
            <a:pathLst>
              <a:path w="4827973" h="5486333">
                <a:moveTo>
                  <a:pt x="0" y="0"/>
                </a:moveTo>
                <a:lnTo>
                  <a:pt x="4827973" y="0"/>
                </a:lnTo>
                <a:lnTo>
                  <a:pt x="4827973" y="5486333"/>
                </a:lnTo>
                <a:lnTo>
                  <a:pt x="0" y="5486333"/>
                </a:lnTo>
                <a:lnTo>
                  <a:pt x="0" y="0"/>
                </a:lnTo>
                <a:close/>
              </a:path>
            </a:pathLst>
          </a:custGeom>
          <a:blipFill>
            <a:blip r:embed="rId5">
              <a:extLst>
                <a:ext uri="{96DAC541-7B7A-43D3-8B79-37D633B846F1}">
                  <asvg:svgBlip xmlns:asvg="http://schemas.microsoft.com/office/drawing/2016/SVG/main" r:embed="rId6"/>
                </a:ext>
              </a:extLst>
            </a:blip>
            <a:stretch>
              <a:fillRect l="-209" r="-209"/>
            </a:stretch>
          </a:blipFill>
        </p:spPr>
        <p:txBody>
          <a:bodyPr/>
          <a:lstStyle/>
          <a:p>
            <a:endParaRPr lang="en-US"/>
          </a:p>
        </p:txBody>
      </p:sp>
      <p:sp>
        <p:nvSpPr>
          <p:cNvPr id="4" name="Freeform 4"/>
          <p:cNvSpPr/>
          <p:nvPr/>
        </p:nvSpPr>
        <p:spPr>
          <a:xfrm>
            <a:off x="2939623" y="2761926"/>
            <a:ext cx="12476935" cy="5762075"/>
          </a:xfrm>
          <a:custGeom>
            <a:avLst/>
            <a:gdLst/>
            <a:ahLst/>
            <a:cxnLst/>
            <a:rect l="l" t="t" r="r" b="b"/>
            <a:pathLst>
              <a:path w="12476935" h="5762075">
                <a:moveTo>
                  <a:pt x="0" y="0"/>
                </a:moveTo>
                <a:lnTo>
                  <a:pt x="12476935" y="0"/>
                </a:lnTo>
                <a:lnTo>
                  <a:pt x="12476935" y="5762075"/>
                </a:lnTo>
                <a:lnTo>
                  <a:pt x="0" y="5762075"/>
                </a:lnTo>
                <a:lnTo>
                  <a:pt x="0" y="0"/>
                </a:lnTo>
                <a:close/>
              </a:path>
            </a:pathLst>
          </a:custGeom>
          <a:blipFill>
            <a:blip r:embed="rId7">
              <a:extLst>
                <a:ext uri="{96DAC541-7B7A-43D3-8B79-37D633B846F1}">
                  <asvg:svgBlip xmlns:asvg="http://schemas.microsoft.com/office/drawing/2016/SVG/main" r:embed="rId8"/>
                </a:ext>
              </a:extLst>
            </a:blip>
            <a:stretch>
              <a:fillRect l="-189" r="-189"/>
            </a:stretch>
          </a:blipFill>
        </p:spPr>
        <p:txBody>
          <a:bodyPr/>
          <a:lstStyle/>
          <a:p>
            <a:endParaRPr lang="en-US"/>
          </a:p>
        </p:txBody>
      </p:sp>
      <p:sp>
        <p:nvSpPr>
          <p:cNvPr id="5" name="TextBox 5"/>
          <p:cNvSpPr txBox="1"/>
          <p:nvPr/>
        </p:nvSpPr>
        <p:spPr>
          <a:xfrm>
            <a:off x="4792498" y="3854491"/>
            <a:ext cx="9131054" cy="4067962"/>
          </a:xfrm>
          <a:prstGeom prst="rect">
            <a:avLst/>
          </a:prstGeom>
        </p:spPr>
        <p:txBody>
          <a:bodyPr lIns="0" tIns="0" rIns="0" bIns="0" rtlCol="0" anchor="t">
            <a:spAutoFit/>
          </a:bodyPr>
          <a:lstStyle/>
          <a:p>
            <a:pPr algn="l">
              <a:lnSpc>
                <a:spcPts val="10530"/>
              </a:lnSpc>
            </a:pPr>
            <a:r>
              <a:rPr lang="en-US" sz="10531">
                <a:solidFill>
                  <a:srgbClr val="FFFFFF"/>
                </a:solidFill>
                <a:latin typeface="DM Sans"/>
                <a:ea typeface="DM Sans"/>
                <a:cs typeface="DM Sans"/>
                <a:sym typeface="DM Sans"/>
              </a:rPr>
              <a:t>What do these careers have in common?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a:off x="1057918" y="8288253"/>
            <a:ext cx="5439970" cy="1490472"/>
            <a:chOff x="0" y="0"/>
            <a:chExt cx="7253293" cy="1987296"/>
          </a:xfrm>
        </p:grpSpPr>
        <p:sp>
          <p:nvSpPr>
            <p:cNvPr id="3" name="Freeform 3"/>
            <p:cNvSpPr/>
            <p:nvPr/>
          </p:nvSpPr>
          <p:spPr>
            <a:xfrm>
              <a:off x="0" y="0"/>
              <a:ext cx="7253351" cy="1987296"/>
            </a:xfrm>
            <a:custGeom>
              <a:avLst/>
              <a:gdLst/>
              <a:ahLst/>
              <a:cxnLst/>
              <a:rect l="l" t="t" r="r" b="b"/>
              <a:pathLst>
                <a:path w="7253351" h="1987296">
                  <a:moveTo>
                    <a:pt x="0" y="0"/>
                  </a:moveTo>
                  <a:lnTo>
                    <a:pt x="7253351" y="0"/>
                  </a:lnTo>
                  <a:lnTo>
                    <a:pt x="7253351" y="1987296"/>
                  </a:lnTo>
                  <a:lnTo>
                    <a:pt x="0" y="1987296"/>
                  </a:lnTo>
                  <a:close/>
                </a:path>
              </a:pathLst>
            </a:custGeom>
            <a:solidFill>
              <a:srgbClr val="FFFFFF"/>
            </a:solidFill>
          </p:spPr>
          <p:txBody>
            <a:bodyPr/>
            <a:lstStyle/>
            <a:p>
              <a:endParaRPr lang="en-US"/>
            </a:p>
          </p:txBody>
        </p:sp>
      </p:grpSp>
      <p:sp>
        <p:nvSpPr>
          <p:cNvPr id="4" name="TextBox 4"/>
          <p:cNvSpPr txBox="1"/>
          <p:nvPr/>
        </p:nvSpPr>
        <p:spPr>
          <a:xfrm>
            <a:off x="1468957" y="8315304"/>
            <a:ext cx="4611326" cy="1412486"/>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Ask the adults in your life if they know an accountant </a:t>
            </a:r>
          </a:p>
          <a:p>
            <a:pPr algn="l">
              <a:lnSpc>
                <a:spcPts val="3640"/>
              </a:lnSpc>
            </a:pPr>
            <a:r>
              <a:rPr lang="en-US" sz="2600">
                <a:solidFill>
                  <a:srgbClr val="3A5DAE"/>
                </a:solidFill>
                <a:latin typeface="DM Sans"/>
                <a:ea typeface="DM Sans"/>
                <a:cs typeface="DM Sans"/>
                <a:sym typeface="DM Sans"/>
              </a:rPr>
              <a:t>you can shadow for a day</a:t>
            </a:r>
          </a:p>
        </p:txBody>
      </p:sp>
      <p:sp>
        <p:nvSpPr>
          <p:cNvPr id="5" name="Freeform 5"/>
          <p:cNvSpPr/>
          <p:nvPr/>
        </p:nvSpPr>
        <p:spPr>
          <a:xfrm>
            <a:off x="5875916" y="8345474"/>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6" name="Group 6"/>
          <p:cNvGrpSpPr/>
          <p:nvPr/>
        </p:nvGrpSpPr>
        <p:grpSpPr>
          <a:xfrm>
            <a:off x="1027438" y="4950985"/>
            <a:ext cx="5439970" cy="1315298"/>
            <a:chOff x="0" y="0"/>
            <a:chExt cx="7253293" cy="1753731"/>
          </a:xfrm>
        </p:grpSpPr>
        <p:sp>
          <p:nvSpPr>
            <p:cNvPr id="7" name="Freeform 7"/>
            <p:cNvSpPr/>
            <p:nvPr/>
          </p:nvSpPr>
          <p:spPr>
            <a:xfrm>
              <a:off x="0" y="0"/>
              <a:ext cx="7253351" cy="1753743"/>
            </a:xfrm>
            <a:custGeom>
              <a:avLst/>
              <a:gdLst/>
              <a:ahLst/>
              <a:cxnLst/>
              <a:rect l="l" t="t" r="r" b="b"/>
              <a:pathLst>
                <a:path w="7253351" h="1753743">
                  <a:moveTo>
                    <a:pt x="0" y="0"/>
                  </a:moveTo>
                  <a:lnTo>
                    <a:pt x="7253351" y="0"/>
                  </a:lnTo>
                  <a:lnTo>
                    <a:pt x="7253351" y="1753743"/>
                  </a:lnTo>
                  <a:lnTo>
                    <a:pt x="0" y="1753743"/>
                  </a:lnTo>
                  <a:close/>
                </a:path>
              </a:pathLst>
            </a:custGeom>
            <a:solidFill>
              <a:srgbClr val="FFFFFF"/>
            </a:solidFill>
          </p:spPr>
          <p:txBody>
            <a:bodyPr/>
            <a:lstStyle/>
            <a:p>
              <a:endParaRPr lang="en-US"/>
            </a:p>
          </p:txBody>
        </p:sp>
      </p:grpSp>
      <p:sp>
        <p:nvSpPr>
          <p:cNvPr id="8" name="TextBox 8"/>
          <p:cNvSpPr txBox="1"/>
          <p:nvPr/>
        </p:nvSpPr>
        <p:spPr>
          <a:xfrm>
            <a:off x="1418948" y="4898608"/>
            <a:ext cx="4611326" cy="1435309"/>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Join a business club or organization (i.e., DECA, BPA, FBLA)</a:t>
            </a:r>
          </a:p>
        </p:txBody>
      </p:sp>
      <p:sp>
        <p:nvSpPr>
          <p:cNvPr id="9" name="Freeform 9"/>
          <p:cNvSpPr/>
          <p:nvPr/>
        </p:nvSpPr>
        <p:spPr>
          <a:xfrm>
            <a:off x="5868296" y="495654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10" name="Group 10"/>
          <p:cNvGrpSpPr/>
          <p:nvPr/>
        </p:nvGrpSpPr>
        <p:grpSpPr>
          <a:xfrm>
            <a:off x="1050298" y="6693865"/>
            <a:ext cx="5439970" cy="1234440"/>
            <a:chOff x="0" y="0"/>
            <a:chExt cx="7253293" cy="1645920"/>
          </a:xfrm>
        </p:grpSpPr>
        <p:sp>
          <p:nvSpPr>
            <p:cNvPr id="11" name="Freeform 11"/>
            <p:cNvSpPr/>
            <p:nvPr/>
          </p:nvSpPr>
          <p:spPr>
            <a:xfrm>
              <a:off x="0" y="0"/>
              <a:ext cx="7253351" cy="1645920"/>
            </a:xfrm>
            <a:custGeom>
              <a:avLst/>
              <a:gdLst/>
              <a:ahLst/>
              <a:cxnLst/>
              <a:rect l="l" t="t" r="r" b="b"/>
              <a:pathLst>
                <a:path w="7253351" h="1645920">
                  <a:moveTo>
                    <a:pt x="0" y="0"/>
                  </a:moveTo>
                  <a:lnTo>
                    <a:pt x="7253351" y="0"/>
                  </a:lnTo>
                  <a:lnTo>
                    <a:pt x="7253351" y="1645920"/>
                  </a:lnTo>
                  <a:lnTo>
                    <a:pt x="0" y="1645920"/>
                  </a:lnTo>
                  <a:close/>
                </a:path>
              </a:pathLst>
            </a:custGeom>
            <a:solidFill>
              <a:srgbClr val="FFA300"/>
            </a:solidFill>
          </p:spPr>
          <p:txBody>
            <a:bodyPr/>
            <a:lstStyle/>
            <a:p>
              <a:endParaRPr lang="en-US"/>
            </a:p>
          </p:txBody>
        </p:sp>
      </p:grpSp>
      <p:sp>
        <p:nvSpPr>
          <p:cNvPr id="12" name="TextBox 12"/>
          <p:cNvSpPr txBox="1"/>
          <p:nvPr/>
        </p:nvSpPr>
        <p:spPr>
          <a:xfrm>
            <a:off x="1464620" y="6869239"/>
            <a:ext cx="4611326" cy="795670"/>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Discuss accounting with a career counselor</a:t>
            </a:r>
          </a:p>
        </p:txBody>
      </p:sp>
      <p:sp>
        <p:nvSpPr>
          <p:cNvPr id="13" name="Freeform 13"/>
          <p:cNvSpPr/>
          <p:nvPr/>
        </p:nvSpPr>
        <p:spPr>
          <a:xfrm>
            <a:off x="5868296" y="6773929"/>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4" name="Freeform 14"/>
          <p:cNvSpPr/>
          <p:nvPr/>
        </p:nvSpPr>
        <p:spPr>
          <a:xfrm>
            <a:off x="15121187" y="275641"/>
            <a:ext cx="9746512" cy="5334000"/>
          </a:xfrm>
          <a:custGeom>
            <a:avLst/>
            <a:gdLst/>
            <a:ahLst/>
            <a:cxnLst/>
            <a:rect l="l" t="t" r="r" b="b"/>
            <a:pathLst>
              <a:path w="9746512" h="5334000">
                <a:moveTo>
                  <a:pt x="0" y="0"/>
                </a:moveTo>
                <a:lnTo>
                  <a:pt x="9746512" y="0"/>
                </a:lnTo>
                <a:lnTo>
                  <a:pt x="9746512" y="5334000"/>
                </a:lnTo>
                <a:lnTo>
                  <a:pt x="0" y="5334000"/>
                </a:lnTo>
                <a:lnTo>
                  <a:pt x="0" y="0"/>
                </a:lnTo>
                <a:close/>
              </a:path>
            </a:pathLst>
          </a:custGeom>
          <a:blipFill>
            <a:blip r:embed="rId5">
              <a:extLst>
                <a:ext uri="{96DAC541-7B7A-43D3-8B79-37D633B846F1}">
                  <asvg:svgBlip xmlns:asvg="http://schemas.microsoft.com/office/drawing/2016/SVG/main" r:embed="rId6"/>
                </a:ext>
              </a:extLst>
            </a:blip>
            <a:stretch>
              <a:fillRect t="-142" b="-142"/>
            </a:stretch>
          </a:blipFill>
        </p:spPr>
        <p:txBody>
          <a:bodyPr/>
          <a:lstStyle/>
          <a:p>
            <a:endParaRPr lang="en-US"/>
          </a:p>
        </p:txBody>
      </p:sp>
      <p:grpSp>
        <p:nvGrpSpPr>
          <p:cNvPr id="15" name="Group 15"/>
          <p:cNvGrpSpPr/>
          <p:nvPr/>
        </p:nvGrpSpPr>
        <p:grpSpPr>
          <a:xfrm>
            <a:off x="1050298" y="3314700"/>
            <a:ext cx="5439970" cy="1237552"/>
            <a:chOff x="0" y="0"/>
            <a:chExt cx="7253293" cy="1650069"/>
          </a:xfrm>
        </p:grpSpPr>
        <p:sp>
          <p:nvSpPr>
            <p:cNvPr id="16" name="Freeform 16"/>
            <p:cNvSpPr/>
            <p:nvPr/>
          </p:nvSpPr>
          <p:spPr>
            <a:xfrm>
              <a:off x="0" y="0"/>
              <a:ext cx="7253351" cy="1650111"/>
            </a:xfrm>
            <a:custGeom>
              <a:avLst/>
              <a:gdLst/>
              <a:ahLst/>
              <a:cxnLst/>
              <a:rect l="l" t="t" r="r" b="b"/>
              <a:pathLst>
                <a:path w="7253351" h="1650111">
                  <a:moveTo>
                    <a:pt x="0" y="0"/>
                  </a:moveTo>
                  <a:lnTo>
                    <a:pt x="7253351" y="0"/>
                  </a:lnTo>
                  <a:lnTo>
                    <a:pt x="7253351" y="1650111"/>
                  </a:lnTo>
                  <a:lnTo>
                    <a:pt x="0" y="1650111"/>
                  </a:lnTo>
                  <a:close/>
                </a:path>
              </a:pathLst>
            </a:custGeom>
            <a:solidFill>
              <a:srgbClr val="FFA300"/>
            </a:solidFill>
          </p:spPr>
          <p:txBody>
            <a:bodyPr/>
            <a:lstStyle/>
            <a:p>
              <a:endParaRPr lang="en-US"/>
            </a:p>
          </p:txBody>
        </p:sp>
      </p:grpSp>
      <p:sp>
        <p:nvSpPr>
          <p:cNvPr id="17" name="TextBox 17"/>
          <p:cNvSpPr txBox="1"/>
          <p:nvPr/>
        </p:nvSpPr>
        <p:spPr>
          <a:xfrm>
            <a:off x="1461337" y="3630329"/>
            <a:ext cx="4611326" cy="95624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Take an accounting class</a:t>
            </a:r>
          </a:p>
        </p:txBody>
      </p:sp>
      <p:sp>
        <p:nvSpPr>
          <p:cNvPr id="18" name="Freeform 18"/>
          <p:cNvSpPr/>
          <p:nvPr/>
        </p:nvSpPr>
        <p:spPr>
          <a:xfrm>
            <a:off x="5868296" y="332222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19" name="Group 19"/>
          <p:cNvGrpSpPr/>
          <p:nvPr/>
        </p:nvGrpSpPr>
        <p:grpSpPr>
          <a:xfrm>
            <a:off x="7886574" y="8288253"/>
            <a:ext cx="5439970" cy="1490472"/>
            <a:chOff x="0" y="0"/>
            <a:chExt cx="7253293" cy="1987296"/>
          </a:xfrm>
        </p:grpSpPr>
        <p:sp>
          <p:nvSpPr>
            <p:cNvPr id="20" name="Freeform 20"/>
            <p:cNvSpPr/>
            <p:nvPr/>
          </p:nvSpPr>
          <p:spPr>
            <a:xfrm>
              <a:off x="0" y="0"/>
              <a:ext cx="7253351" cy="1987296"/>
            </a:xfrm>
            <a:custGeom>
              <a:avLst/>
              <a:gdLst/>
              <a:ahLst/>
              <a:cxnLst/>
              <a:rect l="l" t="t" r="r" b="b"/>
              <a:pathLst>
                <a:path w="7253351" h="1987296">
                  <a:moveTo>
                    <a:pt x="0" y="0"/>
                  </a:moveTo>
                  <a:lnTo>
                    <a:pt x="7253351" y="0"/>
                  </a:lnTo>
                  <a:lnTo>
                    <a:pt x="7253351" y="1987296"/>
                  </a:lnTo>
                  <a:lnTo>
                    <a:pt x="0" y="1987296"/>
                  </a:lnTo>
                  <a:close/>
                </a:path>
              </a:pathLst>
            </a:custGeom>
            <a:solidFill>
              <a:srgbClr val="EB04A9"/>
            </a:solidFill>
          </p:spPr>
          <p:txBody>
            <a:bodyPr/>
            <a:lstStyle/>
            <a:p>
              <a:endParaRPr lang="en-US"/>
            </a:p>
          </p:txBody>
        </p:sp>
      </p:grpSp>
      <p:sp>
        <p:nvSpPr>
          <p:cNvPr id="21" name="TextBox 21"/>
          <p:cNvSpPr txBox="1"/>
          <p:nvPr/>
        </p:nvSpPr>
        <p:spPr>
          <a:xfrm>
            <a:off x="8297613" y="8315304"/>
            <a:ext cx="4611326" cy="1412486"/>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Find an accounting internship or a CPA  you can shadow </a:t>
            </a:r>
          </a:p>
          <a:p>
            <a:pPr algn="l">
              <a:lnSpc>
                <a:spcPts val="3640"/>
              </a:lnSpc>
            </a:pPr>
            <a:r>
              <a:rPr lang="en-US" sz="2600">
                <a:solidFill>
                  <a:srgbClr val="FFFFFF"/>
                </a:solidFill>
                <a:latin typeface="DM Sans"/>
                <a:ea typeface="DM Sans"/>
                <a:cs typeface="DM Sans"/>
                <a:sym typeface="DM Sans"/>
              </a:rPr>
              <a:t>for a day</a:t>
            </a:r>
          </a:p>
        </p:txBody>
      </p:sp>
      <p:sp>
        <p:nvSpPr>
          <p:cNvPr id="22" name="Freeform 22"/>
          <p:cNvSpPr/>
          <p:nvPr/>
        </p:nvSpPr>
        <p:spPr>
          <a:xfrm>
            <a:off x="12704572" y="8345474"/>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23" name="Group 23"/>
          <p:cNvGrpSpPr/>
          <p:nvPr/>
        </p:nvGrpSpPr>
        <p:grpSpPr>
          <a:xfrm>
            <a:off x="7856094" y="4950985"/>
            <a:ext cx="5439970" cy="1315298"/>
            <a:chOff x="0" y="0"/>
            <a:chExt cx="7253293" cy="1753731"/>
          </a:xfrm>
        </p:grpSpPr>
        <p:sp>
          <p:nvSpPr>
            <p:cNvPr id="24" name="Freeform 24"/>
            <p:cNvSpPr/>
            <p:nvPr/>
          </p:nvSpPr>
          <p:spPr>
            <a:xfrm>
              <a:off x="0" y="0"/>
              <a:ext cx="7253351" cy="1753743"/>
            </a:xfrm>
            <a:custGeom>
              <a:avLst/>
              <a:gdLst/>
              <a:ahLst/>
              <a:cxnLst/>
              <a:rect l="l" t="t" r="r" b="b"/>
              <a:pathLst>
                <a:path w="7253351" h="1753743">
                  <a:moveTo>
                    <a:pt x="0" y="0"/>
                  </a:moveTo>
                  <a:lnTo>
                    <a:pt x="7253351" y="0"/>
                  </a:lnTo>
                  <a:lnTo>
                    <a:pt x="7253351" y="1753743"/>
                  </a:lnTo>
                  <a:lnTo>
                    <a:pt x="0" y="1753743"/>
                  </a:lnTo>
                  <a:close/>
                </a:path>
              </a:pathLst>
            </a:custGeom>
            <a:solidFill>
              <a:srgbClr val="EB04A9"/>
            </a:solidFill>
          </p:spPr>
          <p:txBody>
            <a:bodyPr/>
            <a:lstStyle/>
            <a:p>
              <a:endParaRPr lang="en-US"/>
            </a:p>
          </p:txBody>
        </p:sp>
      </p:grpSp>
      <p:sp>
        <p:nvSpPr>
          <p:cNvPr id="25" name="Freeform 25"/>
          <p:cNvSpPr/>
          <p:nvPr/>
        </p:nvSpPr>
        <p:spPr>
          <a:xfrm>
            <a:off x="12696952" y="495654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26" name="Group 26"/>
          <p:cNvGrpSpPr/>
          <p:nvPr/>
        </p:nvGrpSpPr>
        <p:grpSpPr>
          <a:xfrm>
            <a:off x="7886574" y="6693865"/>
            <a:ext cx="5439970" cy="1234440"/>
            <a:chOff x="0" y="0"/>
            <a:chExt cx="7253293" cy="1645920"/>
          </a:xfrm>
        </p:grpSpPr>
        <p:sp>
          <p:nvSpPr>
            <p:cNvPr id="27" name="Freeform 27"/>
            <p:cNvSpPr/>
            <p:nvPr/>
          </p:nvSpPr>
          <p:spPr>
            <a:xfrm>
              <a:off x="0" y="0"/>
              <a:ext cx="7253351" cy="1645920"/>
            </a:xfrm>
            <a:custGeom>
              <a:avLst/>
              <a:gdLst/>
              <a:ahLst/>
              <a:cxnLst/>
              <a:rect l="l" t="t" r="r" b="b"/>
              <a:pathLst>
                <a:path w="7253351" h="1645920">
                  <a:moveTo>
                    <a:pt x="0" y="0"/>
                  </a:moveTo>
                  <a:lnTo>
                    <a:pt x="7253351" y="0"/>
                  </a:lnTo>
                  <a:lnTo>
                    <a:pt x="7253351" y="1645920"/>
                  </a:lnTo>
                  <a:lnTo>
                    <a:pt x="0" y="1645920"/>
                  </a:lnTo>
                  <a:close/>
                </a:path>
              </a:pathLst>
            </a:custGeom>
            <a:solidFill>
              <a:srgbClr val="D2FFE5"/>
            </a:solidFill>
          </p:spPr>
          <p:txBody>
            <a:bodyPr/>
            <a:lstStyle/>
            <a:p>
              <a:endParaRPr lang="en-US"/>
            </a:p>
          </p:txBody>
        </p:sp>
      </p:grpSp>
      <p:sp>
        <p:nvSpPr>
          <p:cNvPr id="28" name="TextBox 28"/>
          <p:cNvSpPr txBox="1"/>
          <p:nvPr/>
        </p:nvSpPr>
        <p:spPr>
          <a:xfrm>
            <a:off x="8289993" y="6828997"/>
            <a:ext cx="4611326" cy="950821"/>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Join an accounting club like Beta Alpha Psi</a:t>
            </a:r>
          </a:p>
        </p:txBody>
      </p:sp>
      <p:sp>
        <p:nvSpPr>
          <p:cNvPr id="29" name="Freeform 29"/>
          <p:cNvSpPr/>
          <p:nvPr/>
        </p:nvSpPr>
        <p:spPr>
          <a:xfrm>
            <a:off x="12696952" y="6773929"/>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30" name="Group 30"/>
          <p:cNvGrpSpPr/>
          <p:nvPr/>
        </p:nvGrpSpPr>
        <p:grpSpPr>
          <a:xfrm>
            <a:off x="7878954" y="3314700"/>
            <a:ext cx="5439970" cy="1237552"/>
            <a:chOff x="0" y="0"/>
            <a:chExt cx="7253293" cy="1650069"/>
          </a:xfrm>
        </p:grpSpPr>
        <p:sp>
          <p:nvSpPr>
            <p:cNvPr id="31" name="Freeform 31"/>
            <p:cNvSpPr/>
            <p:nvPr/>
          </p:nvSpPr>
          <p:spPr>
            <a:xfrm>
              <a:off x="0" y="0"/>
              <a:ext cx="7253351" cy="1650111"/>
            </a:xfrm>
            <a:custGeom>
              <a:avLst/>
              <a:gdLst/>
              <a:ahLst/>
              <a:cxnLst/>
              <a:rect l="l" t="t" r="r" b="b"/>
              <a:pathLst>
                <a:path w="7253351" h="1650111">
                  <a:moveTo>
                    <a:pt x="0" y="0"/>
                  </a:moveTo>
                  <a:lnTo>
                    <a:pt x="7253351" y="0"/>
                  </a:lnTo>
                  <a:lnTo>
                    <a:pt x="7253351" y="1650111"/>
                  </a:lnTo>
                  <a:lnTo>
                    <a:pt x="0" y="1650111"/>
                  </a:lnTo>
                  <a:close/>
                </a:path>
              </a:pathLst>
            </a:custGeom>
            <a:solidFill>
              <a:srgbClr val="D2FFE5"/>
            </a:solidFill>
          </p:spPr>
          <p:txBody>
            <a:bodyPr/>
            <a:lstStyle/>
            <a:p>
              <a:endParaRPr lang="en-US"/>
            </a:p>
          </p:txBody>
        </p:sp>
      </p:grpSp>
      <p:sp>
        <p:nvSpPr>
          <p:cNvPr id="32" name="TextBox 32"/>
          <p:cNvSpPr txBox="1"/>
          <p:nvPr/>
        </p:nvSpPr>
        <p:spPr>
          <a:xfrm>
            <a:off x="8289993" y="3630329"/>
            <a:ext cx="4611326" cy="489156"/>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Take an accounting class</a:t>
            </a:r>
          </a:p>
        </p:txBody>
      </p:sp>
      <p:sp>
        <p:nvSpPr>
          <p:cNvPr id="33" name="Freeform 33"/>
          <p:cNvSpPr/>
          <p:nvPr/>
        </p:nvSpPr>
        <p:spPr>
          <a:xfrm>
            <a:off x="12696952" y="332222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4" name="Freeform 34"/>
          <p:cNvSpPr/>
          <p:nvPr/>
        </p:nvSpPr>
        <p:spPr>
          <a:xfrm>
            <a:off x="13768062" y="6007006"/>
            <a:ext cx="4249245" cy="1387684"/>
          </a:xfrm>
          <a:custGeom>
            <a:avLst/>
            <a:gdLst/>
            <a:ahLst/>
            <a:cxnLst/>
            <a:rect l="l" t="t" r="r" b="b"/>
            <a:pathLst>
              <a:path w="4249245" h="1387684">
                <a:moveTo>
                  <a:pt x="0" y="0"/>
                </a:moveTo>
                <a:lnTo>
                  <a:pt x="4249245" y="0"/>
                </a:lnTo>
                <a:lnTo>
                  <a:pt x="4249245" y="1387684"/>
                </a:lnTo>
                <a:lnTo>
                  <a:pt x="0" y="1387684"/>
                </a:lnTo>
                <a:lnTo>
                  <a:pt x="0" y="0"/>
                </a:lnTo>
                <a:close/>
              </a:path>
            </a:pathLst>
          </a:custGeom>
          <a:blipFill>
            <a:blip r:embed="rId7">
              <a:extLst>
                <a:ext uri="{96DAC541-7B7A-43D3-8B79-37D633B846F1}">
                  <asvg:svgBlip xmlns:asvg="http://schemas.microsoft.com/office/drawing/2016/SVG/main" r:embed="rId8"/>
                </a:ext>
              </a:extLst>
            </a:blip>
            <a:stretch>
              <a:fillRect t="-14050" b="-14050"/>
            </a:stretch>
          </a:blipFill>
        </p:spPr>
        <p:txBody>
          <a:bodyPr/>
          <a:lstStyle/>
          <a:p>
            <a:endParaRPr lang="en-US"/>
          </a:p>
        </p:txBody>
      </p:sp>
      <p:sp>
        <p:nvSpPr>
          <p:cNvPr id="37" name="TextBox 37"/>
          <p:cNvSpPr txBox="1"/>
          <p:nvPr/>
        </p:nvSpPr>
        <p:spPr>
          <a:xfrm>
            <a:off x="1028700" y="1085850"/>
            <a:ext cx="13833263" cy="2194531"/>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Want to learn more?</a:t>
            </a:r>
          </a:p>
          <a:p>
            <a:pPr algn="l">
              <a:lnSpc>
                <a:spcPts val="9000"/>
              </a:lnSpc>
            </a:pPr>
            <a:endParaRPr lang="en-US" sz="9000">
              <a:solidFill>
                <a:srgbClr val="FFFFFF"/>
              </a:solidFill>
              <a:latin typeface="Permanent Marker"/>
              <a:ea typeface="Permanent Marker"/>
              <a:cs typeface="Permanent Marker"/>
              <a:sym typeface="Permanent Marker"/>
            </a:endParaRPr>
          </a:p>
        </p:txBody>
      </p:sp>
      <p:sp>
        <p:nvSpPr>
          <p:cNvPr id="38" name="TextBox 38"/>
          <p:cNvSpPr txBox="1"/>
          <p:nvPr/>
        </p:nvSpPr>
        <p:spPr>
          <a:xfrm>
            <a:off x="1028700" y="2610026"/>
            <a:ext cx="4910665" cy="590550"/>
          </a:xfrm>
          <a:prstGeom prst="rect">
            <a:avLst/>
          </a:prstGeom>
        </p:spPr>
        <p:txBody>
          <a:bodyPr lIns="0" tIns="0" rIns="0" bIns="0" rtlCol="0" anchor="t">
            <a:spAutoFit/>
          </a:bodyPr>
          <a:lstStyle/>
          <a:p>
            <a:pPr algn="l">
              <a:lnSpc>
                <a:spcPts val="4200"/>
              </a:lnSpc>
            </a:pPr>
            <a:r>
              <a:rPr lang="en-US" sz="3000" b="1">
                <a:solidFill>
                  <a:srgbClr val="FFFFFF"/>
                </a:solidFill>
                <a:latin typeface="DM Sans Bold"/>
                <a:ea typeface="DM Sans Bold"/>
                <a:cs typeface="DM Sans Bold"/>
                <a:sym typeface="DM Sans Bold"/>
              </a:rPr>
              <a:t>High School</a:t>
            </a:r>
          </a:p>
        </p:txBody>
      </p:sp>
      <p:sp>
        <p:nvSpPr>
          <p:cNvPr id="39" name="TextBox 39"/>
          <p:cNvSpPr txBox="1"/>
          <p:nvPr/>
        </p:nvSpPr>
        <p:spPr>
          <a:xfrm>
            <a:off x="8297613" y="4950214"/>
            <a:ext cx="4611326" cy="1412486"/>
          </a:xfrm>
          <a:prstGeom prst="rect">
            <a:avLst/>
          </a:prstGeom>
        </p:spPr>
        <p:txBody>
          <a:bodyPr lIns="0" tIns="0" rIns="0" bIns="0" rtlCol="0" anchor="t">
            <a:spAutoFit/>
          </a:bodyPr>
          <a:lstStyle/>
          <a:p>
            <a:pPr algn="l">
              <a:lnSpc>
                <a:spcPts val="3640"/>
              </a:lnSpc>
            </a:pPr>
            <a:r>
              <a:rPr lang="en-US" sz="2600" dirty="0">
                <a:solidFill>
                  <a:srgbClr val="FFFFFF"/>
                </a:solidFill>
                <a:latin typeface="DM Sans"/>
                <a:ea typeface="DM Sans"/>
                <a:cs typeface="DM Sans"/>
                <a:sym typeface="DM Sans"/>
              </a:rPr>
              <a:t>Discuss accounting with a career counselor or </a:t>
            </a:r>
          </a:p>
          <a:p>
            <a:pPr algn="l">
              <a:lnSpc>
                <a:spcPts val="3640"/>
              </a:lnSpc>
            </a:pPr>
            <a:r>
              <a:rPr lang="en-US" sz="2600" dirty="0">
                <a:solidFill>
                  <a:srgbClr val="FFFFFF"/>
                </a:solidFill>
                <a:latin typeface="DM Sans"/>
                <a:ea typeface="DM Sans"/>
                <a:cs typeface="DM Sans"/>
                <a:sym typeface="DM Sans"/>
              </a:rPr>
              <a:t>academic advisor</a:t>
            </a:r>
          </a:p>
        </p:txBody>
      </p:sp>
      <p:sp>
        <p:nvSpPr>
          <p:cNvPr id="40" name="TextBox 40"/>
          <p:cNvSpPr txBox="1"/>
          <p:nvPr/>
        </p:nvSpPr>
        <p:spPr>
          <a:xfrm>
            <a:off x="7857356" y="2610026"/>
            <a:ext cx="4910665" cy="590550"/>
          </a:xfrm>
          <a:prstGeom prst="rect">
            <a:avLst/>
          </a:prstGeom>
        </p:spPr>
        <p:txBody>
          <a:bodyPr lIns="0" tIns="0" rIns="0" bIns="0" rtlCol="0" anchor="t">
            <a:spAutoFit/>
          </a:bodyPr>
          <a:lstStyle/>
          <a:p>
            <a:pPr algn="l">
              <a:lnSpc>
                <a:spcPts val="4200"/>
              </a:lnSpc>
            </a:pPr>
            <a:r>
              <a:rPr lang="en-US" sz="3000" b="1">
                <a:solidFill>
                  <a:srgbClr val="FFFFFF"/>
                </a:solidFill>
                <a:latin typeface="DM Sans Bold"/>
                <a:ea typeface="DM Sans Bold"/>
                <a:cs typeface="DM Sans Bold"/>
                <a:sym typeface="DM Sans Bold"/>
              </a:rPr>
              <a:t>College</a:t>
            </a:r>
          </a:p>
        </p:txBody>
      </p:sp>
      <p:sp>
        <p:nvSpPr>
          <p:cNvPr id="41" name="TextBox 41"/>
          <p:cNvSpPr txBox="1"/>
          <p:nvPr/>
        </p:nvSpPr>
        <p:spPr>
          <a:xfrm>
            <a:off x="14280179" y="6418492"/>
            <a:ext cx="2957523" cy="463525"/>
          </a:xfrm>
          <a:prstGeom prst="rect">
            <a:avLst/>
          </a:prstGeom>
        </p:spPr>
        <p:txBody>
          <a:bodyPr wrap="square" lIns="0" tIns="0" rIns="0" bIns="0" rtlCol="0" anchor="t">
            <a:spAutoFit/>
          </a:bodyPr>
          <a:lstStyle/>
          <a:p>
            <a:pPr algn="ctr">
              <a:lnSpc>
                <a:spcPts val="3640"/>
              </a:lnSpc>
            </a:pPr>
            <a:r>
              <a:rPr lang="en-US" sz="3200" b="1" dirty="0" err="1">
                <a:solidFill>
                  <a:srgbClr val="FFFFFF"/>
                </a:solidFill>
                <a:latin typeface="DM Sans"/>
                <a:ea typeface="DM Sans"/>
                <a:cs typeface="DM Sans"/>
                <a:sym typeface="DM Sans"/>
              </a:rPr>
              <a:t>Louisiana.cpa</a:t>
            </a:r>
            <a:endParaRPr lang="en-US" sz="3200" b="1" dirty="0">
              <a:solidFill>
                <a:srgbClr val="FFFFFF"/>
              </a:solidFill>
              <a:latin typeface="DM Sans"/>
              <a:ea typeface="DM Sans"/>
              <a:cs typeface="DM Sans"/>
              <a:sym typeface="DM Sans"/>
            </a:endParaRPr>
          </a:p>
        </p:txBody>
      </p:sp>
      <p:pic>
        <p:nvPicPr>
          <p:cNvPr id="42" name="Picture 41">
            <a:extLst>
              <a:ext uri="{FF2B5EF4-FFF2-40B4-BE49-F238E27FC236}">
                <a16:creationId xmlns:a16="http://schemas.microsoft.com/office/drawing/2014/main" id="{9AAB5EF1-05B4-C847-915C-1BE2CEAB3965}"/>
              </a:ext>
            </a:extLst>
          </p:cNvPr>
          <p:cNvPicPr>
            <a:picLocks noChangeAspect="1"/>
          </p:cNvPicPr>
          <p:nvPr/>
        </p:nvPicPr>
        <p:blipFill>
          <a:blip r:embed="rId9"/>
          <a:srcRect l="39003" t="31042" r="39212" b="30834"/>
          <a:stretch>
            <a:fillRect/>
          </a:stretch>
        </p:blipFill>
        <p:spPr>
          <a:xfrm>
            <a:off x="14701234" y="7127957"/>
            <a:ext cx="2320592" cy="232059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12651965" y="6875895"/>
            <a:ext cx="6860329" cy="4764810"/>
          </a:xfrm>
          <a:custGeom>
            <a:avLst/>
            <a:gdLst/>
            <a:ahLst/>
            <a:cxnLst/>
            <a:rect l="l" t="t" r="r" b="b"/>
            <a:pathLst>
              <a:path w="6860329" h="4764810">
                <a:moveTo>
                  <a:pt x="0" y="4764810"/>
                </a:moveTo>
                <a:lnTo>
                  <a:pt x="6860329" y="4764810"/>
                </a:lnTo>
                <a:lnTo>
                  <a:pt x="6860329" y="0"/>
                </a:lnTo>
                <a:lnTo>
                  <a:pt x="0" y="0"/>
                </a:lnTo>
                <a:lnTo>
                  <a:pt x="0" y="4764810"/>
                </a:lnTo>
                <a:close/>
              </a:path>
            </a:pathLst>
          </a:custGeom>
          <a:blipFill>
            <a:blip r:embed="rId3">
              <a:extLst>
                <a:ext uri="{96DAC541-7B7A-43D3-8B79-37D633B846F1}">
                  <asvg:svgBlip xmlns:asvg="http://schemas.microsoft.com/office/drawing/2016/SVG/main" r:embed="rId4"/>
                </a:ext>
              </a:extLst>
            </a:blip>
            <a:stretch>
              <a:fillRect t="-222" b="-222"/>
            </a:stretch>
          </a:blipFill>
        </p:spPr>
        <p:txBody>
          <a:bodyPr/>
          <a:lstStyle/>
          <a:p>
            <a:endParaRPr lang="en-US"/>
          </a:p>
        </p:txBody>
      </p:sp>
      <p:sp>
        <p:nvSpPr>
          <p:cNvPr id="3" name="Freeform 3"/>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5">
              <a:extLst>
                <a:ext uri="{96DAC541-7B7A-43D3-8B79-37D633B846F1}">
                  <asvg:svgBlip xmlns:asvg="http://schemas.microsoft.com/office/drawing/2016/SVG/main" r:embed="rId6"/>
                </a:ext>
              </a:extLst>
            </a:blip>
            <a:stretch>
              <a:fillRect t="-131" b="-131"/>
            </a:stretch>
          </a:blipFill>
        </p:spPr>
        <p:txBody>
          <a:bodyPr/>
          <a:lstStyle/>
          <a:p>
            <a:endParaRPr lang="en-US"/>
          </a:p>
        </p:txBody>
      </p:sp>
      <p:sp>
        <p:nvSpPr>
          <p:cNvPr id="4" name="Freeform 4"/>
          <p:cNvSpPr/>
          <p:nvPr/>
        </p:nvSpPr>
        <p:spPr>
          <a:xfrm>
            <a:off x="2655161" y="1028700"/>
            <a:ext cx="12977678" cy="7527053"/>
          </a:xfrm>
          <a:custGeom>
            <a:avLst/>
            <a:gdLst/>
            <a:ahLst/>
            <a:cxnLst/>
            <a:rect l="l" t="t" r="r" b="b"/>
            <a:pathLst>
              <a:path w="12977678" h="7527053">
                <a:moveTo>
                  <a:pt x="0" y="0"/>
                </a:moveTo>
                <a:lnTo>
                  <a:pt x="12977678" y="0"/>
                </a:lnTo>
                <a:lnTo>
                  <a:pt x="12977678" y="7527053"/>
                </a:lnTo>
                <a:lnTo>
                  <a:pt x="0" y="7527053"/>
                </a:lnTo>
                <a:lnTo>
                  <a:pt x="0" y="0"/>
                </a:lnTo>
                <a:close/>
              </a:path>
            </a:pathLst>
          </a:custGeom>
          <a:blipFill>
            <a:blip r:embed="rId7">
              <a:extLst>
                <a:ext uri="{96DAC541-7B7A-43D3-8B79-37D633B846F1}">
                  <asvg:svgBlip xmlns:asvg="http://schemas.microsoft.com/office/drawing/2016/SVG/main" r:embed="rId8"/>
                </a:ext>
              </a:extLst>
            </a:blip>
            <a:stretch>
              <a:fillRect l="-44" r="-44"/>
            </a:stretch>
          </a:blipFill>
        </p:spPr>
        <p:txBody>
          <a:bodyPr/>
          <a:lstStyle/>
          <a:p>
            <a:endParaRPr lang="en-US"/>
          </a:p>
        </p:txBody>
      </p:sp>
      <p:sp>
        <p:nvSpPr>
          <p:cNvPr id="5" name="Freeform 5"/>
          <p:cNvSpPr/>
          <p:nvPr/>
        </p:nvSpPr>
        <p:spPr>
          <a:xfrm>
            <a:off x="5743864" y="3352317"/>
            <a:ext cx="6800272" cy="2064810"/>
          </a:xfrm>
          <a:custGeom>
            <a:avLst/>
            <a:gdLst/>
            <a:ahLst/>
            <a:cxnLst/>
            <a:rect l="l" t="t" r="r" b="b"/>
            <a:pathLst>
              <a:path w="6800272" h="2064810">
                <a:moveTo>
                  <a:pt x="0" y="0"/>
                </a:moveTo>
                <a:lnTo>
                  <a:pt x="6800272" y="0"/>
                </a:lnTo>
                <a:lnTo>
                  <a:pt x="6800272" y="2064810"/>
                </a:lnTo>
                <a:lnTo>
                  <a:pt x="0" y="2064810"/>
                </a:lnTo>
                <a:lnTo>
                  <a:pt x="0" y="0"/>
                </a:lnTo>
                <a:close/>
              </a:path>
            </a:pathLst>
          </a:custGeom>
          <a:blipFill>
            <a:blip r:embed="rId9">
              <a:extLst>
                <a:ext uri="{96DAC541-7B7A-43D3-8B79-37D633B846F1}">
                  <asvg:svgBlip xmlns:asvg="http://schemas.microsoft.com/office/drawing/2016/SVG/main" r:embed="rId10"/>
                </a:ext>
              </a:extLst>
            </a:blip>
            <a:stretch>
              <a:fillRect t="-277" b="-277"/>
            </a:stretch>
          </a:blipFill>
        </p:spPr>
        <p:txBody>
          <a:bodyPr/>
          <a:lstStyle/>
          <a:p>
            <a:endParaRPr lang="en-US"/>
          </a:p>
        </p:txBody>
      </p:sp>
      <p:sp>
        <p:nvSpPr>
          <p:cNvPr id="6" name="TextBox 6"/>
          <p:cNvSpPr txBox="1"/>
          <p:nvPr/>
        </p:nvSpPr>
        <p:spPr>
          <a:xfrm>
            <a:off x="6691247" y="3541541"/>
            <a:ext cx="4905506" cy="1402992"/>
          </a:xfrm>
          <a:prstGeom prst="rect">
            <a:avLst/>
          </a:prstGeom>
        </p:spPr>
        <p:txBody>
          <a:bodyPr lIns="0" tIns="0" rIns="0" bIns="0" rtlCol="0" anchor="t">
            <a:spAutoFit/>
          </a:bodyPr>
          <a:lstStyle/>
          <a:p>
            <a:pPr algn="ctr">
              <a:lnSpc>
                <a:spcPts val="10380"/>
              </a:lnSpc>
            </a:pPr>
            <a:r>
              <a:rPr lang="en-US" sz="7415">
                <a:solidFill>
                  <a:srgbClr val="FFFFFF"/>
                </a:solidFill>
                <a:latin typeface="Permanent Marker"/>
                <a:ea typeface="Permanent Marker"/>
                <a:cs typeface="Permanent Marker"/>
                <a:sym typeface="Permanent Marker"/>
              </a:rPr>
              <a:t>questions?</a:t>
            </a:r>
          </a:p>
        </p:txBody>
      </p:sp>
      <p:sp>
        <p:nvSpPr>
          <p:cNvPr id="7" name="Freeform 7"/>
          <p:cNvSpPr/>
          <p:nvPr/>
        </p:nvSpPr>
        <p:spPr>
          <a:xfrm>
            <a:off x="14193464" y="-3860579"/>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11">
              <a:extLst>
                <a:ext uri="{96DAC541-7B7A-43D3-8B79-37D633B846F1}">
                  <asvg:svgBlip xmlns:asvg="http://schemas.microsoft.com/office/drawing/2016/SVG/main" r:embed="rId12"/>
                </a:ext>
              </a:extLst>
            </a:blip>
            <a:stretch>
              <a:fillRect l="-76" r="-76"/>
            </a:stretch>
          </a:blipFill>
        </p:spPr>
        <p:txBody>
          <a:bodyPr/>
          <a:lstStyle/>
          <a:p>
            <a:endParaRPr lang="en-US"/>
          </a:p>
        </p:txBody>
      </p:sp>
      <p:sp>
        <p:nvSpPr>
          <p:cNvPr id="8" name="Freeform 8"/>
          <p:cNvSpPr/>
          <p:nvPr/>
        </p:nvSpPr>
        <p:spPr>
          <a:xfrm>
            <a:off x="-1508800" y="-1236683"/>
            <a:ext cx="4384545" cy="4145388"/>
          </a:xfrm>
          <a:custGeom>
            <a:avLst/>
            <a:gdLst/>
            <a:ahLst/>
            <a:cxnLst/>
            <a:rect l="l" t="t" r="r" b="b"/>
            <a:pathLst>
              <a:path w="4384545" h="4145388">
                <a:moveTo>
                  <a:pt x="0" y="0"/>
                </a:moveTo>
                <a:lnTo>
                  <a:pt x="4384545" y="0"/>
                </a:lnTo>
                <a:lnTo>
                  <a:pt x="4384545" y="4145388"/>
                </a:lnTo>
                <a:lnTo>
                  <a:pt x="0" y="4145388"/>
                </a:lnTo>
                <a:lnTo>
                  <a:pt x="0" y="0"/>
                </a:lnTo>
                <a:close/>
              </a:path>
            </a:pathLst>
          </a:custGeom>
          <a:blipFill>
            <a:blip r:embed="rId13">
              <a:extLst>
                <a:ext uri="{96DAC541-7B7A-43D3-8B79-37D633B846F1}">
                  <asvg:svgBlip xmlns:asvg="http://schemas.microsoft.com/office/drawing/2016/SVG/main" r:embed="rId14"/>
                </a:ext>
              </a:extLst>
            </a:blip>
            <a:stretch>
              <a:fillRect t="-16" b="-16"/>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59" b="-9259"/>
              </a:stretch>
            </a:blipFill>
          </p:spPr>
          <p:txBody>
            <a:bodyPr/>
            <a:lstStyle/>
            <a:p>
              <a:endParaRPr lang="en-US"/>
            </a:p>
          </p:txBody>
        </p:sp>
      </p:grpSp>
      <p:sp>
        <p:nvSpPr>
          <p:cNvPr id="4" name="Freeform 4"/>
          <p:cNvSpPr/>
          <p:nvPr/>
        </p:nvSpPr>
        <p:spPr>
          <a:xfrm>
            <a:off x="5027472" y="0"/>
            <a:ext cx="8233056" cy="10314763"/>
          </a:xfrm>
          <a:custGeom>
            <a:avLst/>
            <a:gdLst/>
            <a:ahLst/>
            <a:cxnLst/>
            <a:rect l="l" t="t" r="r" b="b"/>
            <a:pathLst>
              <a:path w="8233056" h="10314763">
                <a:moveTo>
                  <a:pt x="0" y="0"/>
                </a:moveTo>
                <a:lnTo>
                  <a:pt x="8233056" y="0"/>
                </a:lnTo>
                <a:lnTo>
                  <a:pt x="8233056" y="10314763"/>
                </a:lnTo>
                <a:lnTo>
                  <a:pt x="0" y="10314763"/>
                </a:lnTo>
                <a:lnTo>
                  <a:pt x="0" y="0"/>
                </a:lnTo>
                <a:close/>
              </a:path>
            </a:pathLst>
          </a:custGeom>
          <a:blipFill>
            <a:blip r:embed="rId4">
              <a:extLst>
                <a:ext uri="{96DAC541-7B7A-43D3-8B79-37D633B846F1}">
                  <asvg:svgBlip xmlns:asvg="http://schemas.microsoft.com/office/drawing/2016/SVG/main" r:embed="rId5"/>
                </a:ext>
              </a:extLst>
            </a:blip>
            <a:stretch>
              <a:fillRect t="-13" b="-13"/>
            </a:stretch>
          </a:blipFill>
        </p:spPr>
        <p:txBody>
          <a:bodyPr/>
          <a:lstStyle/>
          <a:p>
            <a:endParaRPr lang="en-US"/>
          </a:p>
        </p:txBody>
      </p:sp>
      <p:sp>
        <p:nvSpPr>
          <p:cNvPr id="5" name="TextBox 5"/>
          <p:cNvSpPr txBox="1"/>
          <p:nvPr/>
        </p:nvSpPr>
        <p:spPr>
          <a:xfrm rot="-422511">
            <a:off x="6439060" y="2808768"/>
            <a:ext cx="5388171" cy="4156723"/>
          </a:xfrm>
          <a:prstGeom prst="rect">
            <a:avLst/>
          </a:prstGeom>
        </p:spPr>
        <p:txBody>
          <a:bodyPr lIns="0" tIns="0" rIns="0" bIns="0" rtlCol="0" anchor="t">
            <a:spAutoFit/>
          </a:bodyPr>
          <a:lstStyle/>
          <a:p>
            <a:pPr algn="ctr">
              <a:lnSpc>
                <a:spcPts val="11654"/>
              </a:lnSpc>
            </a:pPr>
            <a:r>
              <a:rPr lang="en-US" sz="8323">
                <a:solidFill>
                  <a:srgbClr val="FFFFFF"/>
                </a:solidFill>
                <a:latin typeface="Permanent Marker"/>
                <a:ea typeface="Permanent Marker"/>
                <a:cs typeface="Permanent Marker"/>
                <a:sym typeface="Permanent Marker"/>
              </a:rPr>
              <a:t>money </a:t>
            </a:r>
          </a:p>
          <a:p>
            <a:pPr algn="ctr">
              <a:lnSpc>
                <a:spcPts val="9974"/>
              </a:lnSpc>
            </a:pPr>
            <a:r>
              <a:rPr lang="en-US" sz="7123">
                <a:solidFill>
                  <a:srgbClr val="FFFFFF"/>
                </a:solidFill>
                <a:latin typeface="Permanent Marker"/>
                <a:ea typeface="Permanent Marker"/>
                <a:cs typeface="Permanent Marker"/>
                <a:sym typeface="Permanent Marker"/>
              </a:rPr>
              <a:t>+</a:t>
            </a:r>
          </a:p>
          <a:p>
            <a:pPr algn="ctr">
              <a:lnSpc>
                <a:spcPts val="9974"/>
              </a:lnSpc>
            </a:pPr>
            <a:r>
              <a:rPr lang="en-US" sz="7123">
                <a:solidFill>
                  <a:srgbClr val="FFFFFF"/>
                </a:solidFill>
                <a:latin typeface="Permanent Marker"/>
                <a:ea typeface="Permanent Marker"/>
                <a:cs typeface="Permanent Marker"/>
                <a:sym typeface="Permanent Marker"/>
              </a:rPr>
              <a:t>accountants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grpSp>
        <p:nvGrpSpPr>
          <p:cNvPr id="2" name="Group 2"/>
          <p:cNvGrpSpPr/>
          <p:nvPr/>
        </p:nvGrpSpPr>
        <p:grpSpPr>
          <a:xfrm>
            <a:off x="4519104" y="-358555"/>
            <a:ext cx="15978320" cy="10645555"/>
            <a:chOff x="0" y="0"/>
            <a:chExt cx="21304427" cy="14194073"/>
          </a:xfrm>
        </p:grpSpPr>
        <p:sp>
          <p:nvSpPr>
            <p:cNvPr id="3" name="Freeform 3"/>
            <p:cNvSpPr/>
            <p:nvPr/>
          </p:nvSpPr>
          <p:spPr>
            <a:xfrm>
              <a:off x="0" y="0"/>
              <a:ext cx="21304377" cy="14194028"/>
            </a:xfrm>
            <a:custGeom>
              <a:avLst/>
              <a:gdLst/>
              <a:ahLst/>
              <a:cxnLst/>
              <a:rect l="l" t="t" r="r" b="b"/>
              <a:pathLst>
                <a:path w="21304377" h="14194028">
                  <a:moveTo>
                    <a:pt x="0" y="0"/>
                  </a:moveTo>
                  <a:lnTo>
                    <a:pt x="21304377" y="0"/>
                  </a:lnTo>
                  <a:lnTo>
                    <a:pt x="21304377" y="14194028"/>
                  </a:lnTo>
                  <a:lnTo>
                    <a:pt x="0" y="14194028"/>
                  </a:lnTo>
                  <a:lnTo>
                    <a:pt x="0" y="0"/>
                  </a:lnTo>
                  <a:close/>
                </a:path>
              </a:pathLst>
            </a:custGeom>
            <a:blipFill>
              <a:blip r:embed="rId3"/>
              <a:stretch>
                <a:fillRect t="-20" b="-20"/>
              </a:stretch>
            </a:blipFill>
          </p:spPr>
          <p:txBody>
            <a:bodyPr/>
            <a:lstStyle/>
            <a:p>
              <a:endParaRPr lang="en-US"/>
            </a:p>
          </p:txBody>
        </p:sp>
      </p:grpSp>
      <p:sp>
        <p:nvSpPr>
          <p:cNvPr id="4" name="Freeform 4"/>
          <p:cNvSpPr/>
          <p:nvPr/>
        </p:nvSpPr>
        <p:spPr>
          <a:xfrm>
            <a:off x="446445" y="465616"/>
            <a:ext cx="7366313" cy="3080458"/>
          </a:xfrm>
          <a:custGeom>
            <a:avLst/>
            <a:gdLst/>
            <a:ahLst/>
            <a:cxnLst/>
            <a:rect l="l" t="t" r="r" b="b"/>
            <a:pathLst>
              <a:path w="7366313" h="3080458">
                <a:moveTo>
                  <a:pt x="0" y="0"/>
                </a:moveTo>
                <a:lnTo>
                  <a:pt x="7366313" y="0"/>
                </a:lnTo>
                <a:lnTo>
                  <a:pt x="7366313" y="3080458"/>
                </a:lnTo>
                <a:lnTo>
                  <a:pt x="0" y="3080458"/>
                </a:lnTo>
                <a:lnTo>
                  <a:pt x="0" y="0"/>
                </a:lnTo>
                <a:close/>
              </a:path>
            </a:pathLst>
          </a:custGeom>
          <a:blipFill>
            <a:blip r:embed="rId4">
              <a:extLst>
                <a:ext uri="{96DAC541-7B7A-43D3-8B79-37D633B846F1}">
                  <asvg:svgBlip xmlns:asvg="http://schemas.microsoft.com/office/drawing/2016/SVG/main" r:embed="rId5"/>
                </a:ext>
              </a:extLst>
            </a:blip>
            <a:stretch>
              <a:fillRect l="-14" r="-14"/>
            </a:stretch>
          </a:blipFill>
        </p:spPr>
        <p:txBody>
          <a:bodyPr/>
          <a:lstStyle/>
          <a:p>
            <a:endParaRPr lang="en-US"/>
          </a:p>
        </p:txBody>
      </p:sp>
      <p:sp>
        <p:nvSpPr>
          <p:cNvPr id="5" name="TextBox 5"/>
          <p:cNvSpPr txBox="1"/>
          <p:nvPr/>
        </p:nvSpPr>
        <p:spPr>
          <a:xfrm>
            <a:off x="1828800" y="1045925"/>
            <a:ext cx="4586104" cy="1659175"/>
          </a:xfrm>
          <a:prstGeom prst="rect">
            <a:avLst/>
          </a:prstGeom>
        </p:spPr>
        <p:txBody>
          <a:bodyPr lIns="0" tIns="0" rIns="0" bIns="0" rtlCol="0" anchor="t">
            <a:spAutoFit/>
          </a:bodyPr>
          <a:lstStyle/>
          <a:p>
            <a:pPr algn="ctr">
              <a:lnSpc>
                <a:spcPts val="6229"/>
              </a:lnSpc>
            </a:pPr>
            <a:r>
              <a:rPr lang="en-US" sz="4449" b="1">
                <a:solidFill>
                  <a:srgbClr val="FFFFFF"/>
                </a:solidFill>
                <a:latin typeface="Arimo Bold"/>
                <a:ea typeface="Arimo Bold"/>
                <a:cs typeface="Arimo Bold"/>
                <a:sym typeface="Arimo Bold"/>
              </a:rPr>
              <a:t>What do you do with money?</a:t>
            </a:r>
          </a:p>
        </p:txBody>
      </p:sp>
      <p:sp>
        <p:nvSpPr>
          <p:cNvPr id="6" name="Freeform 6"/>
          <p:cNvSpPr/>
          <p:nvPr/>
        </p:nvSpPr>
        <p:spPr>
          <a:xfrm>
            <a:off x="1985509" y="3742269"/>
            <a:ext cx="5067190" cy="6348416"/>
          </a:xfrm>
          <a:custGeom>
            <a:avLst/>
            <a:gdLst/>
            <a:ahLst/>
            <a:cxnLst/>
            <a:rect l="l" t="t" r="r" b="b"/>
            <a:pathLst>
              <a:path w="5067190" h="6348416">
                <a:moveTo>
                  <a:pt x="0" y="0"/>
                </a:moveTo>
                <a:lnTo>
                  <a:pt x="5067190" y="0"/>
                </a:lnTo>
                <a:lnTo>
                  <a:pt x="5067190" y="6348416"/>
                </a:lnTo>
                <a:lnTo>
                  <a:pt x="0" y="6348416"/>
                </a:lnTo>
                <a:lnTo>
                  <a:pt x="0" y="0"/>
                </a:lnTo>
                <a:close/>
              </a:path>
            </a:pathLst>
          </a:custGeom>
          <a:blipFill>
            <a:blip r:embed="rId6">
              <a:extLst>
                <a:ext uri="{96DAC541-7B7A-43D3-8B79-37D633B846F1}">
                  <asvg:svgBlip xmlns:asvg="http://schemas.microsoft.com/office/drawing/2016/SVG/main" r:embed="rId7"/>
                </a:ext>
              </a:extLst>
            </a:blip>
            <a:stretch>
              <a:fillRect t="-36" b="-36"/>
            </a:stretch>
          </a:blipFill>
        </p:spPr>
        <p:txBody>
          <a:bodyPr/>
          <a:lstStyle/>
          <a:p>
            <a:endParaRPr lang="en-US"/>
          </a:p>
        </p:txBody>
      </p:sp>
      <p:sp>
        <p:nvSpPr>
          <p:cNvPr id="7" name="TextBox 7"/>
          <p:cNvSpPr txBox="1"/>
          <p:nvPr/>
        </p:nvSpPr>
        <p:spPr>
          <a:xfrm rot="-430879">
            <a:off x="2672054" y="5253164"/>
            <a:ext cx="3258052" cy="3816460"/>
          </a:xfrm>
          <a:prstGeom prst="rect">
            <a:avLst/>
          </a:prstGeom>
        </p:spPr>
        <p:txBody>
          <a:bodyPr lIns="0" tIns="0" rIns="0" bIns="0" rtlCol="0" anchor="t">
            <a:spAutoFit/>
          </a:bodyPr>
          <a:lstStyle/>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Save</a:t>
            </a:r>
          </a:p>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Invest</a:t>
            </a:r>
          </a:p>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Donate</a:t>
            </a:r>
          </a:p>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Spend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144402" y="2818053"/>
            <a:ext cx="5765750" cy="1141732"/>
          </a:xfrm>
          <a:prstGeom prst="rect">
            <a:avLst/>
          </a:prstGeom>
        </p:spPr>
        <p:txBody>
          <a:bodyPr lIns="0" tIns="0" rIns="0" bIns="0" rtlCol="0" anchor="t">
            <a:spAutoFit/>
          </a:bodyPr>
          <a:lstStyle/>
          <a:p>
            <a:pPr algn="ctr">
              <a:lnSpc>
                <a:spcPts val="8469"/>
              </a:lnSpc>
            </a:pPr>
            <a:r>
              <a:rPr lang="en-US" sz="6049">
                <a:solidFill>
                  <a:srgbClr val="000000"/>
                </a:solidFill>
                <a:latin typeface="DM Sans"/>
                <a:ea typeface="DM Sans"/>
                <a:cs typeface="DM Sans"/>
                <a:sym typeface="DM Sans"/>
              </a:rPr>
              <a:t>ac  count  ant  </a:t>
            </a:r>
          </a:p>
        </p:txBody>
      </p:sp>
      <p:sp>
        <p:nvSpPr>
          <p:cNvPr id="3" name="Freeform 3"/>
          <p:cNvSpPr/>
          <p:nvPr/>
        </p:nvSpPr>
        <p:spPr>
          <a:xfrm>
            <a:off x="2547348" y="3347448"/>
            <a:ext cx="195852" cy="195852"/>
          </a:xfrm>
          <a:custGeom>
            <a:avLst/>
            <a:gdLst/>
            <a:ahLst/>
            <a:cxnLst/>
            <a:rect l="l" t="t" r="r" b="b"/>
            <a:pathLst>
              <a:path w="195852" h="195852">
                <a:moveTo>
                  <a:pt x="0" y="0"/>
                </a:moveTo>
                <a:lnTo>
                  <a:pt x="195852" y="0"/>
                </a:lnTo>
                <a:lnTo>
                  <a:pt x="195852" y="195852"/>
                </a:lnTo>
                <a:lnTo>
                  <a:pt x="0" y="195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29200" y="3348143"/>
            <a:ext cx="195852" cy="195852"/>
          </a:xfrm>
          <a:custGeom>
            <a:avLst/>
            <a:gdLst/>
            <a:ahLst/>
            <a:cxnLst/>
            <a:rect l="l" t="t" r="r" b="b"/>
            <a:pathLst>
              <a:path w="195852" h="195852">
                <a:moveTo>
                  <a:pt x="0" y="0"/>
                </a:moveTo>
                <a:lnTo>
                  <a:pt x="195852" y="0"/>
                </a:lnTo>
                <a:lnTo>
                  <a:pt x="195852" y="195852"/>
                </a:lnTo>
                <a:lnTo>
                  <a:pt x="0" y="195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381271" y="4424383"/>
            <a:ext cx="924967" cy="624840"/>
          </a:xfrm>
          <a:prstGeom prst="rect">
            <a:avLst/>
          </a:prstGeom>
        </p:spPr>
        <p:txBody>
          <a:bodyPr lIns="0" tIns="0" rIns="0" bIns="0" rtlCol="0" anchor="t">
            <a:spAutoFit/>
          </a:bodyPr>
          <a:lstStyle/>
          <a:p>
            <a:pPr algn="ctr">
              <a:lnSpc>
                <a:spcPts val="4408"/>
              </a:lnSpc>
            </a:pPr>
            <a:r>
              <a:rPr lang="en-US" sz="3150" i="1">
                <a:solidFill>
                  <a:srgbClr val="000000"/>
                </a:solidFill>
                <a:latin typeface="Arimo Italics"/>
                <a:ea typeface="Arimo Italics"/>
                <a:cs typeface="Arimo Italics"/>
                <a:sym typeface="Arimo Italics"/>
              </a:rPr>
              <a:t>noun</a:t>
            </a:r>
          </a:p>
        </p:txBody>
      </p:sp>
      <p:sp>
        <p:nvSpPr>
          <p:cNvPr id="6" name="TextBox 6"/>
          <p:cNvSpPr txBox="1"/>
          <p:nvPr/>
        </p:nvSpPr>
        <p:spPr>
          <a:xfrm>
            <a:off x="2015642" y="5642354"/>
            <a:ext cx="13526542" cy="624840"/>
          </a:xfrm>
          <a:prstGeom prst="rect">
            <a:avLst/>
          </a:prstGeom>
        </p:spPr>
        <p:txBody>
          <a:bodyPr lIns="0" tIns="0" rIns="0" bIns="0" rtlCol="0" anchor="t">
            <a:spAutoFit/>
          </a:bodyPr>
          <a:lstStyle/>
          <a:p>
            <a:pPr algn="ctr">
              <a:lnSpc>
                <a:spcPts val="4408"/>
              </a:lnSpc>
            </a:pPr>
            <a:r>
              <a:rPr lang="en-US" sz="3150" b="1">
                <a:solidFill>
                  <a:srgbClr val="000000"/>
                </a:solidFill>
                <a:latin typeface="Arimo Bold"/>
                <a:ea typeface="Arimo Bold"/>
                <a:cs typeface="Arimo Bold"/>
                <a:sym typeface="Arimo Bold"/>
              </a:rPr>
              <a:t>a person whose job is to keep, inspect, and analyze financial accounts</a:t>
            </a:r>
          </a:p>
        </p:txBody>
      </p:sp>
      <p:sp>
        <p:nvSpPr>
          <p:cNvPr id="7" name="TextBox 7"/>
          <p:cNvSpPr txBox="1"/>
          <p:nvPr/>
        </p:nvSpPr>
        <p:spPr>
          <a:xfrm>
            <a:off x="2015642" y="6879376"/>
            <a:ext cx="15968884" cy="605790"/>
          </a:xfrm>
          <a:prstGeom prst="rect">
            <a:avLst/>
          </a:prstGeom>
        </p:spPr>
        <p:txBody>
          <a:bodyPr lIns="0" tIns="0" rIns="0" bIns="0" rtlCol="0" anchor="t">
            <a:spAutoFit/>
          </a:bodyPr>
          <a:lstStyle/>
          <a:p>
            <a:pPr algn="l">
              <a:lnSpc>
                <a:spcPts val="4408"/>
              </a:lnSpc>
            </a:pPr>
            <a:r>
              <a:rPr lang="en-US" sz="3150">
                <a:solidFill>
                  <a:srgbClr val="000000"/>
                </a:solidFill>
                <a:latin typeface="DM Sans"/>
                <a:ea typeface="DM Sans"/>
                <a:cs typeface="DM Sans"/>
                <a:sym typeface="DM Sans"/>
              </a:rPr>
              <a:t>“accountants are responsible for their client’s personal and professional information”</a:t>
            </a:r>
          </a:p>
        </p:txBody>
      </p:sp>
      <p:sp>
        <p:nvSpPr>
          <p:cNvPr id="8" name="TextBox 8"/>
          <p:cNvSpPr txBox="1"/>
          <p:nvPr/>
        </p:nvSpPr>
        <p:spPr>
          <a:xfrm>
            <a:off x="15109911" y="9633528"/>
            <a:ext cx="2953792" cy="344805"/>
          </a:xfrm>
          <a:prstGeom prst="rect">
            <a:avLst/>
          </a:prstGeom>
        </p:spPr>
        <p:txBody>
          <a:bodyPr lIns="0" tIns="0" rIns="0" bIns="0" rtlCol="0" anchor="t">
            <a:spAutoFit/>
          </a:bodyPr>
          <a:lstStyle/>
          <a:p>
            <a:pPr algn="ctr">
              <a:lnSpc>
                <a:spcPts val="2520"/>
              </a:lnSpc>
            </a:pPr>
            <a:r>
              <a:rPr lang="en-US" sz="1800">
                <a:solidFill>
                  <a:srgbClr val="000000"/>
                </a:solidFill>
                <a:latin typeface="DM Sans"/>
                <a:ea typeface="DM Sans"/>
                <a:cs typeface="DM Sans"/>
                <a:sym typeface="DM Sans"/>
              </a:rPr>
              <a:t>Oxford Dictionary Definition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9866986" y="-1072038"/>
            <a:ext cx="4468975" cy="3753939"/>
          </a:xfrm>
          <a:custGeom>
            <a:avLst/>
            <a:gdLst/>
            <a:ahLst/>
            <a:cxnLst/>
            <a:rect l="l" t="t" r="r" b="b"/>
            <a:pathLst>
              <a:path w="4468975" h="3753939">
                <a:moveTo>
                  <a:pt x="0" y="0"/>
                </a:moveTo>
                <a:lnTo>
                  <a:pt x="4468975" y="0"/>
                </a:lnTo>
                <a:lnTo>
                  <a:pt x="4468975" y="3753939"/>
                </a:lnTo>
                <a:lnTo>
                  <a:pt x="0" y="3753939"/>
                </a:lnTo>
                <a:lnTo>
                  <a:pt x="0" y="0"/>
                </a:lnTo>
                <a:close/>
              </a:path>
            </a:pathLst>
          </a:custGeom>
          <a:blipFill>
            <a:blip r:embed="rId3">
              <a:extLst>
                <a:ext uri="{96DAC541-7B7A-43D3-8B79-37D633B846F1}">
                  <asvg:svgBlip xmlns:asvg="http://schemas.microsoft.com/office/drawing/2016/SVG/main" r:embed="rId4"/>
                </a:ext>
              </a:extLst>
            </a:blip>
            <a:stretch>
              <a:fillRect t="-25" b="-25"/>
            </a:stretch>
          </a:blipFill>
        </p:spPr>
        <p:txBody>
          <a:bodyPr/>
          <a:lstStyle/>
          <a:p>
            <a:endParaRPr lang="en-US"/>
          </a:p>
        </p:txBody>
      </p:sp>
      <p:sp>
        <p:nvSpPr>
          <p:cNvPr id="3" name="TextBox 3"/>
          <p:cNvSpPr txBox="1"/>
          <p:nvPr/>
        </p:nvSpPr>
        <p:spPr>
          <a:xfrm>
            <a:off x="1028700" y="1295400"/>
            <a:ext cx="10759348" cy="224790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what do  accountants do?</a:t>
            </a:r>
          </a:p>
        </p:txBody>
      </p:sp>
      <p:graphicFrame>
        <p:nvGraphicFramePr>
          <p:cNvPr id="4" name="Table 4"/>
          <p:cNvGraphicFramePr>
            <a:graphicFrameLocks noGrp="1"/>
          </p:cNvGraphicFramePr>
          <p:nvPr>
            <p:extLst>
              <p:ext uri="{D42A27DB-BD31-4B8C-83A1-F6EECF244321}">
                <p14:modId xmlns:p14="http://schemas.microsoft.com/office/powerpoint/2010/main" val="2881306627"/>
              </p:ext>
            </p:extLst>
          </p:nvPr>
        </p:nvGraphicFramePr>
        <p:xfrm>
          <a:off x="1028700" y="4130668"/>
          <a:ext cx="16230600" cy="562610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374099">
                <a:tc>
                  <a:txBody>
                    <a:bodyPr/>
                    <a:lstStyle/>
                    <a:p>
                      <a:pPr algn="ctr">
                        <a:lnSpc>
                          <a:spcPts val="3919"/>
                        </a:lnSpc>
                        <a:defRPr/>
                      </a:pPr>
                      <a:r>
                        <a:rPr lang="en-US" sz="2799" b="1">
                          <a:solidFill>
                            <a:srgbClr val="FFFFFF"/>
                          </a:solidFill>
                          <a:latin typeface="Arimo Bold"/>
                          <a:ea typeface="Arimo Bold"/>
                          <a:cs typeface="Arimo Bold"/>
                          <a:sym typeface="Arimo Bold"/>
                        </a:rPr>
                        <a:t>Money Organizers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tc>
                  <a:txBody>
                    <a:bodyPr/>
                    <a:lstStyle/>
                    <a:p>
                      <a:pPr algn="ctr">
                        <a:lnSpc>
                          <a:spcPts val="3919"/>
                        </a:lnSpc>
                        <a:defRPr/>
                      </a:pPr>
                      <a:r>
                        <a:rPr lang="en-US" sz="2799" b="1">
                          <a:solidFill>
                            <a:srgbClr val="FFFFFF"/>
                          </a:solidFill>
                          <a:latin typeface="Arimo Bold"/>
                          <a:ea typeface="Arimo Bold"/>
                          <a:cs typeface="Arimo Bold"/>
                          <a:sym typeface="Arimo Bold"/>
                        </a:rPr>
                        <a:t>Problem Solvers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extLst>
                  <a:ext uri="{0D108BD9-81ED-4DB2-BD59-A6C34878D82A}">
                    <a16:rowId xmlns:a16="http://schemas.microsoft.com/office/drawing/2014/main" val="10000"/>
                  </a:ext>
                </a:extLst>
              </a:tr>
              <a:tr h="4252001">
                <a:tc>
                  <a:txBody>
                    <a:bodyPr/>
                    <a:lstStyle/>
                    <a:p>
                      <a:pPr marL="868599" lvl="2" indent="-457200" algn="l">
                        <a:lnSpc>
                          <a:spcPts val="3779"/>
                        </a:lnSpc>
                        <a:buFont typeface="Arial" panose="020B0604020202020204" pitchFamily="34" charset="0"/>
                        <a:buChar char="•"/>
                        <a:defRPr/>
                      </a:pPr>
                      <a:r>
                        <a:rPr lang="en-US" sz="2699" dirty="0">
                          <a:solidFill>
                            <a:srgbClr val="FFFFFF"/>
                          </a:solidFill>
                          <a:latin typeface="DM Sans"/>
                          <a:ea typeface="DM Sans"/>
                          <a:cs typeface="DM Sans"/>
                          <a:sym typeface="DM Sans"/>
                        </a:rPr>
                        <a:t>Know how much money a person or business makes or spends on supplies</a:t>
                      </a:r>
                      <a:endParaRPr lang="en-US" sz="1100" dirty="0"/>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Keep organized records of money spent and earned</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Ensure records are accurate and easy to understand</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Determine whether a business is making or losing money</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868599" lvl="2" indent="-457200" algn="l">
                        <a:lnSpc>
                          <a:spcPts val="3779"/>
                        </a:lnSpc>
                        <a:buFont typeface="Arial" panose="020B0604020202020204" pitchFamily="34" charset="0"/>
                        <a:buChar char="•"/>
                        <a:defRPr/>
                      </a:pPr>
                      <a:r>
                        <a:rPr lang="en-US" sz="2699" dirty="0">
                          <a:solidFill>
                            <a:srgbClr val="FFFFFF"/>
                          </a:solidFill>
                          <a:latin typeface="DM Sans"/>
                          <a:ea typeface="DM Sans"/>
                          <a:cs typeface="DM Sans"/>
                          <a:sym typeface="DM Sans"/>
                        </a:rPr>
                        <a:t>Find and solve money problems</a:t>
                      </a:r>
                      <a:endParaRPr lang="en-US" sz="1100" dirty="0"/>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Analyze where money is going and identify opportunities for better processes</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Detect suspicious transactions if money is missing</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Help individuals and businesses make big financial decisions (like saving for college or buying a new store)</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5" name="Group 5"/>
          <p:cNvGrpSpPr/>
          <p:nvPr/>
        </p:nvGrpSpPr>
        <p:grpSpPr>
          <a:xfrm>
            <a:off x="13029669" y="1028700"/>
            <a:ext cx="4229631" cy="813768"/>
            <a:chOff x="0" y="0"/>
            <a:chExt cx="5639508" cy="1085024"/>
          </a:xfrm>
        </p:grpSpPr>
        <p:sp>
          <p:nvSpPr>
            <p:cNvPr id="6" name="Freeform 6"/>
            <p:cNvSpPr/>
            <p:nvPr/>
          </p:nvSpPr>
          <p:spPr>
            <a:xfrm>
              <a:off x="0" y="0"/>
              <a:ext cx="5639562" cy="1084961"/>
            </a:xfrm>
            <a:custGeom>
              <a:avLst/>
              <a:gdLst/>
              <a:ahLst/>
              <a:cxnLst/>
              <a:rect l="l" t="t" r="r" b="b"/>
              <a:pathLst>
                <a:path w="5639562" h="1084961">
                  <a:moveTo>
                    <a:pt x="0" y="0"/>
                  </a:moveTo>
                  <a:lnTo>
                    <a:pt x="5639562" y="0"/>
                  </a:lnTo>
                  <a:lnTo>
                    <a:pt x="5639562" y="1084961"/>
                  </a:lnTo>
                  <a:lnTo>
                    <a:pt x="0" y="1084961"/>
                  </a:lnTo>
                  <a:close/>
                </a:path>
              </a:pathLst>
            </a:custGeom>
            <a:solidFill>
              <a:srgbClr val="D2FFE5"/>
            </a:solidFill>
          </p:spPr>
          <p:txBody>
            <a:bodyPr/>
            <a:lstStyle/>
            <a:p>
              <a:endParaRPr lang="en-US"/>
            </a:p>
          </p:txBody>
        </p:sp>
      </p:grpSp>
      <p:sp>
        <p:nvSpPr>
          <p:cNvPr id="7" name="TextBox 7"/>
          <p:cNvSpPr txBox="1"/>
          <p:nvPr/>
        </p:nvSpPr>
        <p:spPr>
          <a:xfrm>
            <a:off x="13351808" y="1155390"/>
            <a:ext cx="3585353" cy="467519"/>
          </a:xfrm>
          <a:prstGeom prst="rect">
            <a:avLst/>
          </a:prstGeom>
        </p:spPr>
        <p:txBody>
          <a:bodyPr lIns="0" tIns="0" rIns="0" bIns="0" rtlCol="0" anchor="t">
            <a:spAutoFit/>
          </a:bodyPr>
          <a:lstStyle/>
          <a:p>
            <a:pPr algn="l">
              <a:lnSpc>
                <a:spcPts val="3499"/>
              </a:lnSpc>
            </a:pPr>
            <a:r>
              <a:rPr lang="en-US" sz="2499" b="1">
                <a:solidFill>
                  <a:srgbClr val="492DA8"/>
                </a:solidFill>
                <a:latin typeface="Arimo Bold"/>
                <a:ea typeface="Arimo Bold"/>
                <a:cs typeface="Arimo Bold"/>
                <a:sym typeface="Arimo Bold"/>
              </a:rPr>
              <a:t>Work in any industry</a:t>
            </a:r>
          </a:p>
        </p:txBody>
      </p:sp>
      <p:grpSp>
        <p:nvGrpSpPr>
          <p:cNvPr id="8" name="Group 8"/>
          <p:cNvGrpSpPr/>
          <p:nvPr/>
        </p:nvGrpSpPr>
        <p:grpSpPr>
          <a:xfrm>
            <a:off x="13029669" y="2107440"/>
            <a:ext cx="4229631" cy="813768"/>
            <a:chOff x="0" y="0"/>
            <a:chExt cx="5639508" cy="1085024"/>
          </a:xfrm>
        </p:grpSpPr>
        <p:sp>
          <p:nvSpPr>
            <p:cNvPr id="9" name="Freeform 9"/>
            <p:cNvSpPr/>
            <p:nvPr/>
          </p:nvSpPr>
          <p:spPr>
            <a:xfrm>
              <a:off x="0" y="0"/>
              <a:ext cx="5639562" cy="1084961"/>
            </a:xfrm>
            <a:custGeom>
              <a:avLst/>
              <a:gdLst/>
              <a:ahLst/>
              <a:cxnLst/>
              <a:rect l="l" t="t" r="r" b="b"/>
              <a:pathLst>
                <a:path w="5639562" h="1084961">
                  <a:moveTo>
                    <a:pt x="0" y="0"/>
                  </a:moveTo>
                  <a:lnTo>
                    <a:pt x="5639562" y="0"/>
                  </a:lnTo>
                  <a:lnTo>
                    <a:pt x="5639562" y="1084961"/>
                  </a:lnTo>
                  <a:lnTo>
                    <a:pt x="0" y="1084961"/>
                  </a:lnTo>
                  <a:close/>
                </a:path>
              </a:pathLst>
            </a:custGeom>
            <a:solidFill>
              <a:srgbClr val="D2FFE5"/>
            </a:solidFill>
          </p:spPr>
          <p:txBody>
            <a:bodyPr/>
            <a:lstStyle/>
            <a:p>
              <a:endParaRPr lang="en-US"/>
            </a:p>
          </p:txBody>
        </p:sp>
      </p:grpSp>
      <p:sp>
        <p:nvSpPr>
          <p:cNvPr id="10" name="TextBox 10"/>
          <p:cNvSpPr txBox="1"/>
          <p:nvPr/>
        </p:nvSpPr>
        <p:spPr>
          <a:xfrm>
            <a:off x="13351808" y="2222224"/>
            <a:ext cx="3907492" cy="479425"/>
          </a:xfrm>
          <a:prstGeom prst="rect">
            <a:avLst/>
          </a:prstGeom>
        </p:spPr>
        <p:txBody>
          <a:bodyPr lIns="0" tIns="0" rIns="0" bIns="0" rtlCol="0" anchor="t">
            <a:spAutoFit/>
          </a:bodyPr>
          <a:lstStyle/>
          <a:p>
            <a:pPr algn="l">
              <a:lnSpc>
                <a:spcPts val="3499"/>
              </a:lnSpc>
            </a:pPr>
            <a:r>
              <a:rPr lang="en-US" sz="2499" b="1">
                <a:solidFill>
                  <a:srgbClr val="492DA8"/>
                </a:solidFill>
                <a:latin typeface="Arimo Bold"/>
                <a:ea typeface="Arimo Bold"/>
                <a:cs typeface="Arimo Bold"/>
                <a:sym typeface="Arimo Bold"/>
              </a:rPr>
              <a:t>Own your own business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rot="466097">
            <a:off x="6158130" y="431523"/>
            <a:ext cx="4660574" cy="4711977"/>
          </a:xfrm>
          <a:custGeom>
            <a:avLst/>
            <a:gdLst/>
            <a:ahLst/>
            <a:cxnLst/>
            <a:rect l="l" t="t" r="r" b="b"/>
            <a:pathLst>
              <a:path w="4660574" h="4711977">
                <a:moveTo>
                  <a:pt x="0" y="0"/>
                </a:moveTo>
                <a:lnTo>
                  <a:pt x="4660574" y="0"/>
                </a:lnTo>
                <a:lnTo>
                  <a:pt x="4660574" y="4711977"/>
                </a:lnTo>
                <a:lnTo>
                  <a:pt x="0" y="4711977"/>
                </a:lnTo>
                <a:lnTo>
                  <a:pt x="0" y="0"/>
                </a:lnTo>
                <a:close/>
              </a:path>
            </a:pathLst>
          </a:custGeom>
          <a:blipFill>
            <a:blip r:embed="rId3">
              <a:extLst>
                <a:ext uri="{96DAC541-7B7A-43D3-8B79-37D633B846F1}">
                  <asvg:svgBlip xmlns:asvg="http://schemas.microsoft.com/office/drawing/2016/SVG/main" r:embed="rId4"/>
                </a:ext>
              </a:extLst>
            </a:blip>
            <a:stretch>
              <a:fillRect t="-60" b="-60"/>
            </a:stretch>
          </a:blipFill>
        </p:spPr>
        <p:txBody>
          <a:bodyPr/>
          <a:lstStyle/>
          <a:p>
            <a:endParaRPr lang="en-US"/>
          </a:p>
        </p:txBody>
      </p:sp>
      <p:sp>
        <p:nvSpPr>
          <p:cNvPr id="3" name="Freeform 3"/>
          <p:cNvSpPr/>
          <p:nvPr/>
        </p:nvSpPr>
        <p:spPr>
          <a:xfrm>
            <a:off x="-702858" y="4792513"/>
            <a:ext cx="4457668" cy="4465787"/>
          </a:xfrm>
          <a:custGeom>
            <a:avLst/>
            <a:gdLst/>
            <a:ahLst/>
            <a:cxnLst/>
            <a:rect l="l" t="t" r="r" b="b"/>
            <a:pathLst>
              <a:path w="4457668" h="4465787">
                <a:moveTo>
                  <a:pt x="0" y="0"/>
                </a:moveTo>
                <a:lnTo>
                  <a:pt x="4457668" y="0"/>
                </a:lnTo>
                <a:lnTo>
                  <a:pt x="4457668" y="4465787"/>
                </a:lnTo>
                <a:lnTo>
                  <a:pt x="0" y="4465787"/>
                </a:lnTo>
                <a:lnTo>
                  <a:pt x="0" y="0"/>
                </a:lnTo>
                <a:close/>
              </a:path>
            </a:pathLst>
          </a:custGeom>
          <a:blipFill>
            <a:blip r:embed="rId5">
              <a:extLst>
                <a:ext uri="{96DAC541-7B7A-43D3-8B79-37D633B846F1}">
                  <asvg:svgBlip xmlns:asvg="http://schemas.microsoft.com/office/drawing/2016/SVG/main" r:embed="rId6"/>
                </a:ext>
              </a:extLst>
            </a:blip>
            <a:stretch>
              <a:fillRect l="-91" r="-91"/>
            </a:stretch>
          </a:blipFill>
        </p:spPr>
        <p:txBody>
          <a:bodyPr/>
          <a:lstStyle/>
          <a:p>
            <a:endParaRPr lang="en-US"/>
          </a:p>
        </p:txBody>
      </p:sp>
      <p:sp>
        <p:nvSpPr>
          <p:cNvPr id="4" name="TextBox 4"/>
          <p:cNvSpPr txBox="1"/>
          <p:nvPr/>
        </p:nvSpPr>
        <p:spPr>
          <a:xfrm>
            <a:off x="11394666" y="1939786"/>
            <a:ext cx="5270165" cy="2505075"/>
          </a:xfrm>
          <a:prstGeom prst="rect">
            <a:avLst/>
          </a:prstGeom>
        </p:spPr>
        <p:txBody>
          <a:bodyPr lIns="0" tIns="0" rIns="0" bIns="0" rtlCol="0" anchor="t">
            <a:spAutoFit/>
          </a:bodyPr>
          <a:lstStyle/>
          <a:p>
            <a:pPr algn="l">
              <a:lnSpc>
                <a:spcPts val="6599"/>
              </a:lnSpc>
            </a:pPr>
            <a:r>
              <a:rPr lang="en-US" sz="5499">
                <a:solidFill>
                  <a:srgbClr val="FFFFFF"/>
                </a:solidFill>
                <a:latin typeface="Permanent Marker"/>
                <a:ea typeface="Permanent Marker"/>
                <a:cs typeface="Permanent Marker"/>
                <a:sym typeface="Permanent Marker"/>
              </a:rPr>
              <a:t>What is My Role in Accounting?</a:t>
            </a:r>
          </a:p>
        </p:txBody>
      </p:sp>
      <p:sp>
        <p:nvSpPr>
          <p:cNvPr id="5" name="Freeform 5"/>
          <p:cNvSpPr/>
          <p:nvPr/>
        </p:nvSpPr>
        <p:spPr>
          <a:xfrm rot="-422677">
            <a:off x="2282015" y="1644787"/>
            <a:ext cx="5939650" cy="7276753"/>
          </a:xfrm>
          <a:custGeom>
            <a:avLst/>
            <a:gdLst/>
            <a:ahLst/>
            <a:cxnLst/>
            <a:rect l="l" t="t" r="r" b="b"/>
            <a:pathLst>
              <a:path w="5939650" h="7276753">
                <a:moveTo>
                  <a:pt x="0" y="0"/>
                </a:moveTo>
                <a:lnTo>
                  <a:pt x="5939650" y="0"/>
                </a:lnTo>
                <a:lnTo>
                  <a:pt x="5939650" y="7276753"/>
                </a:lnTo>
                <a:lnTo>
                  <a:pt x="0" y="7276753"/>
                </a:lnTo>
                <a:lnTo>
                  <a:pt x="0" y="0"/>
                </a:lnTo>
                <a:close/>
              </a:path>
            </a:pathLst>
          </a:custGeom>
          <a:blipFill>
            <a:blip r:embed="rId7"/>
            <a:stretch>
              <a:fillRect/>
            </a:stretch>
          </a:blipFill>
        </p:spPr>
        <p:txBody>
          <a:bodyPr/>
          <a:lstStyle/>
          <a:p>
            <a:endParaRPr lang="en-US"/>
          </a:p>
        </p:txBody>
      </p:sp>
      <p:sp>
        <p:nvSpPr>
          <p:cNvPr id="6" name="Freeform 6" descr="Person with idea with solid fill"/>
          <p:cNvSpPr/>
          <p:nvPr/>
        </p:nvSpPr>
        <p:spPr>
          <a:xfrm rot="-419144">
            <a:off x="2381302" y="1921975"/>
            <a:ext cx="5741076" cy="5741076"/>
          </a:xfrm>
          <a:custGeom>
            <a:avLst/>
            <a:gdLst/>
            <a:ahLst/>
            <a:cxnLst/>
            <a:rect l="l" t="t" r="r" b="b"/>
            <a:pathLst>
              <a:path w="5741076" h="5741076">
                <a:moveTo>
                  <a:pt x="0" y="0"/>
                </a:moveTo>
                <a:lnTo>
                  <a:pt x="5741076" y="0"/>
                </a:lnTo>
                <a:lnTo>
                  <a:pt x="5741076" y="5741076"/>
                </a:lnTo>
                <a:lnTo>
                  <a:pt x="0" y="5741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11115771" y="4445115"/>
            <a:ext cx="5323771" cy="3545749"/>
          </a:xfrm>
          <a:prstGeom prst="rect">
            <a:avLst/>
          </a:prstGeom>
        </p:spPr>
        <p:txBody>
          <a:bodyPr lIns="0" tIns="0" rIns="0" bIns="0" rtlCol="0" anchor="t">
            <a:spAutoFit/>
          </a:bodyPr>
          <a:lstStyle/>
          <a:p>
            <a:pPr algn="l">
              <a:lnSpc>
                <a:spcPts val="4045"/>
              </a:lnSpc>
            </a:pPr>
            <a:endParaRPr/>
          </a:p>
          <a:p>
            <a:pPr marL="798828" lvl="1" indent="-399414" algn="l">
              <a:lnSpc>
                <a:spcPts val="4045"/>
              </a:lnSpc>
              <a:buFont typeface="Arial"/>
              <a:buChar char="•"/>
            </a:pPr>
            <a:r>
              <a:rPr lang="en-US" sz="3699">
                <a:solidFill>
                  <a:srgbClr val="FFFFFF"/>
                </a:solidFill>
                <a:latin typeface="DM Sans"/>
                <a:ea typeface="DM Sans"/>
                <a:cs typeface="DM Sans"/>
                <a:sym typeface="DM Sans"/>
              </a:rPr>
              <a:t>Company name</a:t>
            </a:r>
          </a:p>
          <a:p>
            <a:pPr algn="l">
              <a:lnSpc>
                <a:spcPts val="4045"/>
              </a:lnSpc>
            </a:pPr>
            <a:endParaRPr lang="en-US" sz="3699">
              <a:solidFill>
                <a:srgbClr val="FFFFFF"/>
              </a:solidFill>
              <a:latin typeface="DM Sans"/>
              <a:ea typeface="DM Sans"/>
              <a:cs typeface="DM Sans"/>
              <a:sym typeface="DM Sans"/>
            </a:endParaRPr>
          </a:p>
          <a:p>
            <a:pPr marL="798828" lvl="1" indent="-399414" algn="l">
              <a:lnSpc>
                <a:spcPts val="4044"/>
              </a:lnSpc>
              <a:buFont typeface="Arial"/>
              <a:buChar char="•"/>
            </a:pPr>
            <a:r>
              <a:rPr lang="en-US" sz="3699">
                <a:solidFill>
                  <a:srgbClr val="FFFFFF"/>
                </a:solidFill>
                <a:latin typeface="DM Sans"/>
                <a:ea typeface="DM Sans"/>
                <a:cs typeface="DM Sans"/>
                <a:sym typeface="DM Sans"/>
              </a:rPr>
              <a:t>Job title</a:t>
            </a:r>
          </a:p>
          <a:p>
            <a:pPr algn="l">
              <a:lnSpc>
                <a:spcPts val="4044"/>
              </a:lnSpc>
            </a:pPr>
            <a:endParaRPr lang="en-US" sz="3699">
              <a:solidFill>
                <a:srgbClr val="FFFFFF"/>
              </a:solidFill>
              <a:latin typeface="DM Sans"/>
              <a:ea typeface="DM Sans"/>
              <a:cs typeface="DM Sans"/>
              <a:sym typeface="DM Sans"/>
            </a:endParaRPr>
          </a:p>
          <a:p>
            <a:pPr marL="798828" lvl="1" indent="-399414" algn="l">
              <a:lnSpc>
                <a:spcPts val="4045"/>
              </a:lnSpc>
              <a:buFont typeface="Arial"/>
              <a:buChar char="•"/>
            </a:pPr>
            <a:r>
              <a:rPr lang="en-US" sz="3699">
                <a:solidFill>
                  <a:srgbClr val="FFFFFF"/>
                </a:solidFill>
                <a:latin typeface="DM Sans"/>
                <a:ea typeface="DM Sans"/>
                <a:cs typeface="DM Sans"/>
                <a:sym typeface="DM Sans"/>
              </a:rPr>
              <a:t>What that means</a:t>
            </a:r>
          </a:p>
          <a:p>
            <a:pPr algn="l">
              <a:lnSpc>
                <a:spcPts val="4045"/>
              </a:lnSpc>
            </a:pPr>
            <a:endParaRPr lang="en-US" sz="3699">
              <a:solidFill>
                <a:srgbClr val="FFFFFF"/>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8422187" y="2057400"/>
            <a:ext cx="9569302" cy="8229600"/>
          </a:xfrm>
          <a:custGeom>
            <a:avLst/>
            <a:gdLst/>
            <a:ahLst/>
            <a:cxnLst/>
            <a:rect l="l" t="t" r="r" b="b"/>
            <a:pathLst>
              <a:path w="9569302" h="8229600">
                <a:moveTo>
                  <a:pt x="0" y="0"/>
                </a:moveTo>
                <a:lnTo>
                  <a:pt x="9569302" y="0"/>
                </a:lnTo>
                <a:lnTo>
                  <a:pt x="9569302"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t="-98" b="-98"/>
            </a:stretch>
          </a:blipFill>
        </p:spPr>
        <p:txBody>
          <a:bodyPr/>
          <a:lstStyle/>
          <a:p>
            <a:endParaRPr lang="en-US"/>
          </a:p>
        </p:txBody>
      </p:sp>
      <p:sp>
        <p:nvSpPr>
          <p:cNvPr id="3" name="Freeform 3"/>
          <p:cNvSpPr/>
          <p:nvPr/>
        </p:nvSpPr>
        <p:spPr>
          <a:xfrm>
            <a:off x="755253" y="2190049"/>
            <a:ext cx="5686344" cy="3856375"/>
          </a:xfrm>
          <a:custGeom>
            <a:avLst/>
            <a:gdLst/>
            <a:ahLst/>
            <a:cxnLst/>
            <a:rect l="l" t="t" r="r" b="b"/>
            <a:pathLst>
              <a:path w="5686344" h="3856375">
                <a:moveTo>
                  <a:pt x="0" y="0"/>
                </a:moveTo>
                <a:lnTo>
                  <a:pt x="5686345" y="0"/>
                </a:lnTo>
                <a:lnTo>
                  <a:pt x="5686345" y="3856375"/>
                </a:lnTo>
                <a:lnTo>
                  <a:pt x="0" y="3856375"/>
                </a:lnTo>
                <a:lnTo>
                  <a:pt x="0" y="0"/>
                </a:lnTo>
                <a:close/>
              </a:path>
            </a:pathLst>
          </a:custGeom>
          <a:blipFill>
            <a:blip r:embed="rId5">
              <a:extLst>
                <a:ext uri="{96DAC541-7B7A-43D3-8B79-37D633B846F1}">
                  <asvg:svgBlip xmlns:asvg="http://schemas.microsoft.com/office/drawing/2016/SVG/main" r:embed="rId6"/>
                </a:ext>
              </a:extLst>
            </a:blip>
            <a:stretch>
              <a:fillRect t="-138" b="-138"/>
            </a:stretch>
          </a:blipFill>
        </p:spPr>
        <p:txBody>
          <a:bodyPr/>
          <a:lstStyle/>
          <a:p>
            <a:endParaRPr lang="en-US"/>
          </a:p>
        </p:txBody>
      </p:sp>
      <p:grpSp>
        <p:nvGrpSpPr>
          <p:cNvPr id="4" name="Group 4"/>
          <p:cNvGrpSpPr>
            <a:grpSpLocks noChangeAspect="1"/>
          </p:cNvGrpSpPr>
          <p:nvPr/>
        </p:nvGrpSpPr>
        <p:grpSpPr>
          <a:xfrm rot="987406">
            <a:off x="11885515" y="713424"/>
            <a:ext cx="5140152" cy="5971366"/>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solidFill>
              <a:srgbClr val="000000">
                <a:alpha val="0"/>
              </a:srgbClr>
            </a:solidFill>
            <a:ln w="12700">
              <a:solidFill>
                <a:srgbClr val="000000"/>
              </a:solidFill>
            </a:ln>
          </p:spPr>
          <p:txBody>
            <a:bodyPr/>
            <a:lstStyle/>
            <a:p>
              <a:endParaRPr lang="en-US"/>
            </a:p>
          </p:txBody>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9" name="Group 9"/>
          <p:cNvGrpSpPr>
            <a:grpSpLocks noChangeAspect="1"/>
          </p:cNvGrpSpPr>
          <p:nvPr/>
        </p:nvGrpSpPr>
        <p:grpSpPr>
          <a:xfrm>
            <a:off x="8208894" y="496478"/>
            <a:ext cx="1870212" cy="9417266"/>
            <a:chOff x="0" y="0"/>
            <a:chExt cx="6350000" cy="31974790"/>
          </a:xfrm>
        </p:grpSpPr>
        <p:sp>
          <p:nvSpPr>
            <p:cNvPr id="10" name="Freeform 10"/>
            <p:cNvSpPr/>
            <p:nvPr/>
          </p:nvSpPr>
          <p:spPr>
            <a:xfrm>
              <a:off x="0" y="0"/>
              <a:ext cx="6350000" cy="31974789"/>
            </a:xfrm>
            <a:custGeom>
              <a:avLst/>
              <a:gdLst/>
              <a:ahLst/>
              <a:cxnLst/>
              <a:rect l="l" t="t" r="r" b="b"/>
              <a:pathLst>
                <a:path w="6350000" h="31974789">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FF52A2"/>
            </a:solidFill>
          </p:spPr>
          <p:txBody>
            <a:bodyPr/>
            <a:lstStyle/>
            <a:p>
              <a:endParaRPr lang="en-US"/>
            </a:p>
          </p:txBody>
        </p:sp>
        <p:sp>
          <p:nvSpPr>
            <p:cNvPr id="11" name="Freeform 11"/>
            <p:cNvSpPr/>
            <p:nvPr/>
          </p:nvSpPr>
          <p:spPr>
            <a:xfrm>
              <a:off x="477520" y="24051261"/>
              <a:ext cx="5394960" cy="7305039"/>
            </a:xfrm>
            <a:custGeom>
              <a:avLst/>
              <a:gdLst/>
              <a:ahLst/>
              <a:cxnLst/>
              <a:rect l="l" t="t" r="r" b="b"/>
              <a:pathLst>
                <a:path w="5394960" h="7305039">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solidFill>
              <a:srgbClr val="000000">
                <a:alpha val="0"/>
              </a:srgbClr>
            </a:solidFill>
            <a:ln w="12700">
              <a:solidFill>
                <a:srgbClr val="000000"/>
              </a:solidFill>
            </a:ln>
          </p:spPr>
          <p:txBody>
            <a:bodyPr/>
            <a:lstStyle/>
            <a:p>
              <a:endParaRPr lang="en-US"/>
            </a:p>
          </p:txBody>
        </p:sp>
        <p:sp>
          <p:nvSpPr>
            <p:cNvPr id="12" name="Freeform 12"/>
            <p:cNvSpPr/>
            <p:nvPr/>
          </p:nvSpPr>
          <p:spPr>
            <a:xfrm>
              <a:off x="477520" y="1624075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solidFill>
              <a:srgbClr val="000000">
                <a:alpha val="0"/>
              </a:srgbClr>
            </a:solidFill>
            <a:ln w="12700">
              <a:solidFill>
                <a:srgbClr val="000000"/>
              </a:solidFill>
            </a:ln>
          </p:spPr>
          <p:txBody>
            <a:bodyPr/>
            <a:lstStyle/>
            <a:p>
              <a:endParaRPr lang="en-US"/>
            </a:p>
          </p:txBody>
        </p:sp>
        <p:sp>
          <p:nvSpPr>
            <p:cNvPr id="13" name="Freeform 13"/>
            <p:cNvSpPr/>
            <p:nvPr/>
          </p:nvSpPr>
          <p:spPr>
            <a:xfrm>
              <a:off x="477520" y="618490"/>
              <a:ext cx="5394960" cy="7305040"/>
            </a:xfrm>
            <a:custGeom>
              <a:avLst/>
              <a:gdLst/>
              <a:ahLst/>
              <a:cxnLst/>
              <a:rect l="l" t="t" r="r" b="b"/>
              <a:pathLst>
                <a:path w="5394960" h="730504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solidFill>
              <a:srgbClr val="000000">
                <a:alpha val="0"/>
              </a:srgbClr>
            </a:solidFill>
            <a:ln w="12700">
              <a:solidFill>
                <a:srgbClr val="000000"/>
              </a:solidFill>
            </a:ln>
          </p:spPr>
          <p:txBody>
            <a:bodyPr/>
            <a:lstStyle/>
            <a:p>
              <a:endParaRPr lang="en-US"/>
            </a:p>
          </p:txBody>
        </p:sp>
        <p:sp>
          <p:nvSpPr>
            <p:cNvPr id="14" name="Freeform 14"/>
            <p:cNvSpPr/>
            <p:nvPr/>
          </p:nvSpPr>
          <p:spPr>
            <a:xfrm>
              <a:off x="477520" y="842898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solidFill>
              <a:srgbClr val="000000">
                <a:alpha val="0"/>
              </a:srgbClr>
            </a:solidFill>
            <a:ln w="12700">
              <a:solidFill>
                <a:srgbClr val="000000"/>
              </a:solidFill>
            </a:ln>
          </p:spPr>
          <p:txBody>
            <a:bodyPr/>
            <a:lstStyle/>
            <a:p>
              <a:endParaRPr lang="en-US"/>
            </a:p>
          </p:txBody>
        </p:sp>
      </p:grpSp>
      <p:grpSp>
        <p:nvGrpSpPr>
          <p:cNvPr id="15" name="Group 15"/>
          <p:cNvGrpSpPr>
            <a:grpSpLocks noChangeAspect="1"/>
          </p:cNvGrpSpPr>
          <p:nvPr/>
        </p:nvGrpSpPr>
        <p:grpSpPr>
          <a:xfrm>
            <a:off x="10469256" y="6387635"/>
            <a:ext cx="6268585" cy="3526109"/>
            <a:chOff x="0" y="0"/>
            <a:chExt cx="6650228" cy="3740785"/>
          </a:xfrm>
        </p:grpSpPr>
        <p:sp>
          <p:nvSpPr>
            <p:cNvPr id="16" name="Freeform 16"/>
            <p:cNvSpPr/>
            <p:nvPr/>
          </p:nvSpPr>
          <p:spPr>
            <a:xfrm>
              <a:off x="0" y="628904"/>
              <a:ext cx="6650228" cy="3111881"/>
            </a:xfrm>
            <a:custGeom>
              <a:avLst/>
              <a:gdLst/>
              <a:ahLst/>
              <a:cxnLst/>
              <a:rect l="l" t="t" r="r" b="b"/>
              <a:pathLst>
                <a:path w="6650228" h="3111881">
                  <a:moveTo>
                    <a:pt x="0" y="0"/>
                  </a:moveTo>
                  <a:lnTo>
                    <a:pt x="6650228" y="0"/>
                  </a:lnTo>
                  <a:lnTo>
                    <a:pt x="6650228" y="3111881"/>
                  </a:lnTo>
                  <a:lnTo>
                    <a:pt x="0" y="3111881"/>
                  </a:lnTo>
                  <a:lnTo>
                    <a:pt x="0" y="0"/>
                  </a:lnTo>
                  <a:close/>
                </a:path>
              </a:pathLst>
            </a:custGeom>
            <a:solidFill>
              <a:srgbClr val="000000">
                <a:alpha val="0"/>
              </a:srgbClr>
            </a:solidFill>
            <a:ln w="12700">
              <a:solidFill>
                <a:srgbClr val="000000"/>
              </a:solidFill>
            </a:ln>
          </p:spPr>
          <p:txBody>
            <a:bodyPr/>
            <a:lstStyle/>
            <a:p>
              <a:endParaRPr lang="en-US"/>
            </a:p>
          </p:txBody>
        </p:sp>
        <p:sp>
          <p:nvSpPr>
            <p:cNvPr id="17" name="Freeform 17"/>
            <p:cNvSpPr/>
            <p:nvPr/>
          </p:nvSpPr>
          <p:spPr>
            <a:xfrm>
              <a:off x="0" y="0"/>
              <a:ext cx="6650228" cy="3740785"/>
            </a:xfrm>
            <a:custGeom>
              <a:avLst/>
              <a:gdLst/>
              <a:ahLst/>
              <a:cxnLst/>
              <a:rect l="l" t="t" r="r" b="b"/>
              <a:pathLst>
                <a:path w="6650228" h="3740785">
                  <a:moveTo>
                    <a:pt x="6650228" y="3740785"/>
                  </a:moveTo>
                  <a:lnTo>
                    <a:pt x="0" y="3740785"/>
                  </a:lnTo>
                  <a:lnTo>
                    <a:pt x="0" y="0"/>
                  </a:lnTo>
                  <a:lnTo>
                    <a:pt x="6650228" y="0"/>
                  </a:lnTo>
                  <a:lnTo>
                    <a:pt x="6650228" y="3740785"/>
                  </a:lnTo>
                  <a:close/>
                </a:path>
              </a:pathLst>
            </a:custGeom>
            <a:blipFill>
              <a:blip r:embed="rId7"/>
              <a:stretch>
                <a:fillRect/>
              </a:stretch>
            </a:blipFill>
          </p:spPr>
          <p:txBody>
            <a:bodyPr/>
            <a:lstStyle/>
            <a:p>
              <a:endParaRPr lang="en-US"/>
            </a:p>
          </p:txBody>
        </p:sp>
      </p:grpSp>
      <p:grpSp>
        <p:nvGrpSpPr>
          <p:cNvPr id="18" name="Group 18"/>
          <p:cNvGrpSpPr>
            <a:grpSpLocks noChangeAspect="1"/>
          </p:cNvGrpSpPr>
          <p:nvPr/>
        </p:nvGrpSpPr>
        <p:grpSpPr>
          <a:xfrm>
            <a:off x="507363" y="4667374"/>
            <a:ext cx="2716496" cy="5246370"/>
            <a:chOff x="0" y="0"/>
            <a:chExt cx="3290570" cy="6355080"/>
          </a:xfrm>
        </p:grpSpPr>
        <p:sp>
          <p:nvSpPr>
            <p:cNvPr id="19" name="Freeform 19"/>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52A2"/>
            </a:solidFill>
          </p:spPr>
          <p:txBody>
            <a:bodyPr/>
            <a:lstStyle/>
            <a:p>
              <a:endParaRPr lang="en-US"/>
            </a:p>
          </p:txBody>
        </p:sp>
        <p:sp>
          <p:nvSpPr>
            <p:cNvPr id="20" name="Freeform 20"/>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solidFill>
              <a:srgbClr val="000000">
                <a:alpha val="0"/>
              </a:srgbClr>
            </a:solidFill>
            <a:ln w="12700">
              <a:solidFill>
                <a:srgbClr val="000000"/>
              </a:solidFill>
            </a:ln>
          </p:spPr>
          <p:txBody>
            <a:bodyPr/>
            <a:lstStyle/>
            <a:p>
              <a:endParaRPr lang="en-US"/>
            </a:p>
          </p:txBody>
        </p:sp>
        <p:sp>
          <p:nvSpPr>
            <p:cNvPr id="21" name="Freeform 21"/>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solidFill>
              <a:srgbClr val="000000">
                <a:alpha val="0"/>
              </a:srgbClr>
            </a:solidFill>
            <a:ln w="12700">
              <a:solidFill>
                <a:srgbClr val="000000"/>
              </a:solidFill>
            </a:ln>
          </p:spPr>
          <p:txBody>
            <a:bodyPr/>
            <a:lstStyle/>
            <a:p>
              <a:endParaRPr lang="en-US"/>
            </a:p>
          </p:txBody>
        </p:sp>
        <p:sp>
          <p:nvSpPr>
            <p:cNvPr id="22" name="Freeform 22"/>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BBBCBC"/>
            </a:solidFill>
          </p:spPr>
          <p:txBody>
            <a:bodyPr/>
            <a:lstStyle/>
            <a:p>
              <a:endParaRPr lang="en-US"/>
            </a:p>
          </p:txBody>
        </p:sp>
      </p:grpSp>
      <p:grpSp>
        <p:nvGrpSpPr>
          <p:cNvPr id="23" name="Group 23"/>
          <p:cNvGrpSpPr/>
          <p:nvPr/>
        </p:nvGrpSpPr>
        <p:grpSpPr>
          <a:xfrm>
            <a:off x="2288027" y="1676061"/>
            <a:ext cx="5665709" cy="6474629"/>
            <a:chOff x="0" y="0"/>
            <a:chExt cx="7554279" cy="8632838"/>
          </a:xfrm>
        </p:grpSpPr>
        <p:sp>
          <p:nvSpPr>
            <p:cNvPr id="24" name="Freeform 24"/>
            <p:cNvSpPr/>
            <p:nvPr/>
          </p:nvSpPr>
          <p:spPr>
            <a:xfrm rot="-697861">
              <a:off x="697430" y="543421"/>
              <a:ext cx="6159419" cy="7545996"/>
            </a:xfrm>
            <a:custGeom>
              <a:avLst/>
              <a:gdLst/>
              <a:ahLst/>
              <a:cxnLst/>
              <a:rect l="l" t="t" r="r" b="b"/>
              <a:pathLst>
                <a:path w="6159419" h="7545996">
                  <a:moveTo>
                    <a:pt x="0" y="0"/>
                  </a:moveTo>
                  <a:lnTo>
                    <a:pt x="6159419" y="0"/>
                  </a:lnTo>
                  <a:lnTo>
                    <a:pt x="6159419" y="7545996"/>
                  </a:lnTo>
                  <a:lnTo>
                    <a:pt x="0" y="7545996"/>
                  </a:lnTo>
                  <a:lnTo>
                    <a:pt x="0" y="0"/>
                  </a:lnTo>
                  <a:close/>
                </a:path>
              </a:pathLst>
            </a:custGeom>
            <a:blipFill>
              <a:blip r:embed="rId8"/>
              <a:stretch>
                <a:fillRect/>
              </a:stretch>
            </a:blipFill>
          </p:spPr>
          <p:txBody>
            <a:bodyPr/>
            <a:lstStyle/>
            <a:p>
              <a:endParaRPr lang="en-US"/>
            </a:p>
          </p:txBody>
        </p:sp>
        <p:sp>
          <p:nvSpPr>
            <p:cNvPr id="25" name="Freeform 25" descr="User with solid fill"/>
            <p:cNvSpPr/>
            <p:nvPr/>
          </p:nvSpPr>
          <p:spPr>
            <a:xfrm rot="-697861">
              <a:off x="613342" y="826735"/>
              <a:ext cx="6162056" cy="6162056"/>
            </a:xfrm>
            <a:custGeom>
              <a:avLst/>
              <a:gdLst/>
              <a:ahLst/>
              <a:cxnLst/>
              <a:rect l="l" t="t" r="r" b="b"/>
              <a:pathLst>
                <a:path w="6162056" h="6162056">
                  <a:moveTo>
                    <a:pt x="0" y="0"/>
                  </a:moveTo>
                  <a:lnTo>
                    <a:pt x="6162055" y="0"/>
                  </a:lnTo>
                  <a:lnTo>
                    <a:pt x="6162055" y="6162056"/>
                  </a:lnTo>
                  <a:lnTo>
                    <a:pt x="0" y="61620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26" name="TextBox 26"/>
          <p:cNvSpPr txBox="1"/>
          <p:nvPr/>
        </p:nvSpPr>
        <p:spPr>
          <a:xfrm>
            <a:off x="936540" y="651574"/>
            <a:ext cx="5323771" cy="744726"/>
          </a:xfrm>
          <a:prstGeom prst="rect">
            <a:avLst/>
          </a:prstGeom>
        </p:spPr>
        <p:txBody>
          <a:bodyPr lIns="0" tIns="0" rIns="0" bIns="0" rtlCol="0" anchor="t">
            <a:spAutoFit/>
          </a:bodyPr>
          <a:lstStyle/>
          <a:p>
            <a:pPr algn="l">
              <a:lnSpc>
                <a:spcPts val="5880"/>
              </a:lnSpc>
            </a:pPr>
            <a:r>
              <a:rPr lang="en-US" sz="4900">
                <a:solidFill>
                  <a:srgbClr val="492DA8"/>
                </a:solidFill>
                <a:latin typeface="Permanent Marker"/>
                <a:ea typeface="Permanent Marker"/>
                <a:cs typeface="Permanent Marker"/>
                <a:sym typeface="Permanent Marker"/>
              </a:rPr>
              <a:t>Get to know me</a:t>
            </a:r>
          </a:p>
        </p:txBody>
      </p:sp>
      <p:sp>
        <p:nvSpPr>
          <p:cNvPr id="27" name="TextBox 27"/>
          <p:cNvSpPr txBox="1"/>
          <p:nvPr/>
        </p:nvSpPr>
        <p:spPr>
          <a:xfrm>
            <a:off x="3827583" y="8472502"/>
            <a:ext cx="3485586" cy="452881"/>
          </a:xfrm>
          <a:prstGeom prst="rect">
            <a:avLst/>
          </a:prstGeom>
        </p:spPr>
        <p:txBody>
          <a:bodyPr lIns="0" tIns="0" rIns="0" bIns="0" rtlCol="0" anchor="t">
            <a:spAutoFit/>
          </a:bodyPr>
          <a:lstStyle/>
          <a:p>
            <a:pPr algn="l">
              <a:lnSpc>
                <a:spcPts val="3499"/>
              </a:lnSpc>
              <a:spcBef>
                <a:spcPct val="0"/>
              </a:spcBef>
            </a:pPr>
            <a:r>
              <a:rPr lang="en-US" sz="3200">
                <a:solidFill>
                  <a:srgbClr val="492DA8"/>
                </a:solidFill>
                <a:latin typeface="DM Sans"/>
                <a:ea typeface="DM Sans"/>
                <a:cs typeface="DM Sans"/>
                <a:sym typeface="DM Sans"/>
              </a:rPr>
              <a:t>Name: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A5DC653BE3A04589BCDCDDD42111DA" ma:contentTypeVersion="16" ma:contentTypeDescription="Create a new document." ma:contentTypeScope="" ma:versionID="ceb85c9b895e10197d9506dabbb953d5">
  <xsd:schema xmlns:xsd="http://www.w3.org/2001/XMLSchema" xmlns:xs="http://www.w3.org/2001/XMLSchema" xmlns:p="http://schemas.microsoft.com/office/2006/metadata/properties" xmlns:ns2="e9a585e3-acef-44d1-a52d-5ec91c4cb6b0" xmlns:ns3="bdf91d3c-1e2b-4770-85e1-fec3c6906b67" targetNamespace="http://schemas.microsoft.com/office/2006/metadata/properties" ma:root="true" ma:fieldsID="2ff94de37859fc5947e6282a2edc6f57" ns2:_="" ns3:_="">
    <xsd:import namespace="e9a585e3-acef-44d1-a52d-5ec91c4cb6b0"/>
    <xsd:import namespace="bdf91d3c-1e2b-4770-85e1-fec3c6906b6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85e3-acef-44d1-a52d-5ec91c4cb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f730754-38f1-4b10-b031-dd3aefb5ddc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f91d3c-1e2b-4770-85e1-fec3c6906b6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590d0a7-d70d-42dc-a1c4-f0a34b72ffa6}" ma:internalName="TaxCatchAll" ma:showField="CatchAllData" ma:web="bdf91d3c-1e2b-4770-85e1-fec3c6906b6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a585e3-acef-44d1-a52d-5ec91c4cb6b0">
      <Terms xmlns="http://schemas.microsoft.com/office/infopath/2007/PartnerControls"/>
    </lcf76f155ced4ddcb4097134ff3c332f>
    <TaxCatchAll xmlns="bdf91d3c-1e2b-4770-85e1-fec3c6906b67" xsi:nil="true"/>
  </documentManagement>
</p:properties>
</file>

<file path=customXml/itemProps1.xml><?xml version="1.0" encoding="utf-8"?>
<ds:datastoreItem xmlns:ds="http://schemas.openxmlformats.org/officeDocument/2006/customXml" ds:itemID="{0D8BA3DA-34EE-431A-B932-57DDFCC9B194}">
  <ds:schemaRefs>
    <ds:schemaRef ds:uri="http://schemas.microsoft.com/sharepoint/v3/contenttype/forms"/>
  </ds:schemaRefs>
</ds:datastoreItem>
</file>

<file path=customXml/itemProps2.xml><?xml version="1.0" encoding="utf-8"?>
<ds:datastoreItem xmlns:ds="http://schemas.openxmlformats.org/officeDocument/2006/customXml" ds:itemID="{FE88FF44-9248-4EC6-ADC4-A2C5F67ED9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a585e3-acef-44d1-a52d-5ec91c4cb6b0"/>
    <ds:schemaRef ds:uri="bdf91d3c-1e2b-4770-85e1-fec3c6906b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EC3C5B-5070-457A-AE86-5A139AC5D917}">
  <ds:schemaRefs>
    <ds:schemaRef ds:uri="bdf91d3c-1e2b-4770-85e1-fec3c6906b67"/>
    <ds:schemaRef ds:uri="http://purl.org/dc/term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e9a585e3-acef-44d1-a52d-5ec91c4cb6b0"/>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53</TotalTime>
  <Words>2408</Words>
  <Application>Microsoft Macintosh PowerPoint</Application>
  <PresentationFormat>Custom</PresentationFormat>
  <Paragraphs>289</Paragraphs>
  <Slides>31</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DM Sans</vt:lpstr>
      <vt:lpstr>Calibri</vt:lpstr>
      <vt:lpstr>DM Sans Italics</vt:lpstr>
      <vt:lpstr>Canva Student Font</vt:lpstr>
      <vt:lpstr>DM Sans Bold</vt:lpstr>
      <vt:lpstr>Arial</vt:lpstr>
      <vt:lpstr>Permanent Marker</vt:lpstr>
      <vt:lpstr>Arimo Italics</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your future.pptx</dc:title>
  <dc:creator>Christin Hunter</dc:creator>
  <cp:lastModifiedBy>Ann Lupo</cp:lastModifiedBy>
  <cp:revision>1</cp:revision>
  <dcterms:created xsi:type="dcterms:W3CDTF">2006-08-16T00:00:00Z</dcterms:created>
  <dcterms:modified xsi:type="dcterms:W3CDTF">2025-10-01T18:36:35Z</dcterms:modified>
  <dc:identifier>DAGR-3E5z64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0x01010002A5DC653BE3A04589BCDCDDD42111DA</vt:lpwstr>
  </property>
</Properties>
</file>